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8" r:id="rId3"/>
    <p:sldId id="298" r:id="rId4"/>
    <p:sldId id="310" r:id="rId5"/>
    <p:sldId id="330" r:id="rId6"/>
    <p:sldId id="333" r:id="rId7"/>
    <p:sldId id="331" r:id="rId8"/>
    <p:sldId id="332" r:id="rId9"/>
    <p:sldId id="305" r:id="rId10"/>
    <p:sldId id="324" r:id="rId11"/>
    <p:sldId id="279" r:id="rId12"/>
    <p:sldId id="326" r:id="rId13"/>
    <p:sldId id="328" r:id="rId14"/>
    <p:sldId id="327" r:id="rId15"/>
    <p:sldId id="304" r:id="rId16"/>
    <p:sldId id="313" r:id="rId17"/>
    <p:sldId id="314" r:id="rId18"/>
    <p:sldId id="315" r:id="rId19"/>
    <p:sldId id="289" r:id="rId20"/>
    <p:sldId id="291" r:id="rId21"/>
    <p:sldId id="325" r:id="rId22"/>
    <p:sldId id="311" r:id="rId23"/>
    <p:sldId id="288" r:id="rId24"/>
    <p:sldId id="300" r:id="rId25"/>
    <p:sldId id="301" r:id="rId26"/>
    <p:sldId id="302" r:id="rId27"/>
    <p:sldId id="306" r:id="rId28"/>
    <p:sldId id="294" r:id="rId29"/>
    <p:sldId id="295" r:id="rId30"/>
    <p:sldId id="296" r:id="rId31"/>
    <p:sldId id="316" r:id="rId32"/>
    <p:sldId id="317" r:id="rId33"/>
    <p:sldId id="318" r:id="rId34"/>
    <p:sldId id="319" r:id="rId35"/>
    <p:sldId id="320" r:id="rId36"/>
    <p:sldId id="321" r:id="rId37"/>
    <p:sldId id="323" r:id="rId38"/>
    <p:sldId id="322" r:id="rId39"/>
    <p:sldId id="334" r:id="rId40"/>
    <p:sldId id="26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1B84B9-7895-93EE-C720-C00D33A0BD24}" name="형철 김" initials="형김" userId="4832f7080b30ba0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EDC"/>
    <a:srgbClr val="FF7979"/>
    <a:srgbClr val="FF5D5D"/>
    <a:srgbClr val="FFB9B9"/>
    <a:srgbClr val="DC9A98"/>
    <a:srgbClr val="005024"/>
    <a:srgbClr val="00642D"/>
    <a:srgbClr val="FF7D7D"/>
    <a:srgbClr val="F5C7C3"/>
    <a:srgbClr val="D2695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4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B32198-7BEA-ECA8-F3DF-25BD10DAB1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0" y="0"/>
            <a:ext cx="77216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2023-09-18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svg"/><Relationship Id="rId9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E40D276-71EF-46F9-AFDA-7F49C2F9775D}"/>
              </a:ext>
            </a:extLst>
          </p:cNvPr>
          <p:cNvSpPr txBox="1"/>
          <p:nvPr/>
        </p:nvSpPr>
        <p:spPr>
          <a:xfrm>
            <a:off x="1395725" y="1863212"/>
            <a:ext cx="4423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사내 홈페이지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B555-4C5A-C00B-DC4B-81614D846666}"/>
              </a:ext>
            </a:extLst>
          </p:cNvPr>
          <p:cNvSpPr txBox="1"/>
          <p:nvPr/>
        </p:nvSpPr>
        <p:spPr>
          <a:xfrm>
            <a:off x="9138613" y="4286830"/>
            <a:ext cx="3053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 err="1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강소은</a:t>
            </a:r>
            <a:r>
              <a:rPr lang="en-US" altLang="ko-KR" sz="2000" b="1" spc="-300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</a:t>
            </a:r>
            <a:r>
              <a:rPr lang="ko-KR" altLang="en-US" sz="2000" b="1" spc="-300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김유진</a:t>
            </a:r>
            <a:r>
              <a:rPr lang="en-US" altLang="ko-KR" sz="2000" b="1" spc="-300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</a:t>
            </a:r>
            <a:r>
              <a:rPr lang="ko-KR" altLang="en-US" sz="2000" b="1" spc="-300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김형철</a:t>
            </a:r>
            <a:r>
              <a:rPr lang="en-US" altLang="ko-KR" sz="2000" b="1" spc="-300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</a:t>
            </a:r>
            <a:r>
              <a:rPr lang="ko-KR" altLang="en-US" sz="2000" b="1" spc="-300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이하영</a:t>
            </a:r>
            <a:r>
              <a:rPr lang="en-US" altLang="ko-KR" sz="2000" b="1" spc="-300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ko-KR" altLang="en-US" sz="2000" b="1" spc="-300" dirty="0">
              <a:solidFill>
                <a:srgbClr val="FF5D5D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B7B878E-4EB8-9E09-EDB5-994BB69E986F}"/>
              </a:ext>
            </a:extLst>
          </p:cNvPr>
          <p:cNvCxnSpPr>
            <a:cxnSpLocks/>
          </p:cNvCxnSpPr>
          <p:nvPr/>
        </p:nvCxnSpPr>
        <p:spPr>
          <a:xfrm>
            <a:off x="0" y="2786542"/>
            <a:ext cx="5746596" cy="0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DF7FEB-6C87-A9EB-A204-C39517F8B583}"/>
              </a:ext>
            </a:extLst>
          </p:cNvPr>
          <p:cNvCxnSpPr>
            <a:cxnSpLocks/>
          </p:cNvCxnSpPr>
          <p:nvPr/>
        </p:nvCxnSpPr>
        <p:spPr>
          <a:xfrm>
            <a:off x="6445404" y="5025026"/>
            <a:ext cx="5746596" cy="0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4078DE1-AEA1-570C-2474-9A2F1A77BDA5}"/>
              </a:ext>
            </a:extLst>
          </p:cNvPr>
          <p:cNvSpPr txBox="1"/>
          <p:nvPr/>
        </p:nvSpPr>
        <p:spPr>
          <a:xfrm>
            <a:off x="6892332" y="4686940"/>
            <a:ext cx="53772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더조은</a:t>
            </a:r>
            <a:r>
              <a:rPr lang="ko-KR" altLang="en-US" sz="1400" b="1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 err="1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컴퓨터에듀</a:t>
            </a:r>
            <a:r>
              <a:rPr lang="ko-KR" altLang="en-US" sz="1400" b="1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 err="1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엘라스틱서치</a:t>
            </a:r>
            <a:r>
              <a:rPr lang="ko-KR" altLang="en-US" sz="1400" b="1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활용 자바 웹개발자 양성과정 </a:t>
            </a:r>
            <a:r>
              <a:rPr lang="en-US" altLang="ko-KR" sz="1400" b="1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lang="ko-KR" altLang="en-US" sz="1400" b="1" dirty="0">
                <a:solidFill>
                  <a:srgbClr val="FF5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816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48591" y="2853813"/>
            <a:ext cx="122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Part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596841" y="3423422"/>
            <a:ext cx="3634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</a:t>
            </a:r>
            <a:r>
              <a:rPr lang="en-US" altLang="ko-KR" sz="4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4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설계</a:t>
            </a:r>
            <a:endParaRPr lang="en-US" altLang="ko-KR" sz="4400" b="1" dirty="0">
              <a:solidFill>
                <a:srgbClr val="FF7979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978F58-E8A0-4595-8CAE-4FF25F93D0A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F803B-C7A3-9A69-15BF-C81F5F1970EA}"/>
              </a:ext>
            </a:extLst>
          </p:cNvPr>
          <p:cNvSpPr txBox="1"/>
          <p:nvPr/>
        </p:nvSpPr>
        <p:spPr>
          <a:xfrm>
            <a:off x="1805505" y="2982525"/>
            <a:ext cx="501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Design</a:t>
            </a:r>
          </a:p>
        </p:txBody>
      </p:sp>
    </p:spTree>
    <p:extLst>
      <p:ext uri="{BB962C8B-B14F-4D97-AF65-F5344CB8AC3E}">
        <p14:creationId xmlns:p14="http://schemas.microsoft.com/office/powerpoint/2010/main" val="8812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26230A09-E794-3CCC-E45E-5FE8C2BF0DA2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</a:endParaRPr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6A216581-063C-AA49-3114-B7CA38169D4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F0AA4-910F-0950-F30E-EC0744CE4BD0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2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1E309-A590-8A3D-E9D4-0E1D477A7F0E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8C9B1-3C42-A716-C529-EFD1308B418B}"/>
              </a:ext>
            </a:extLst>
          </p:cNvPr>
          <p:cNvSpPr txBox="1"/>
          <p:nvPr/>
        </p:nvSpPr>
        <p:spPr>
          <a:xfrm>
            <a:off x="3220457" y="469291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Design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0D585-5FC4-D5D5-4AA2-664C87AFBF91}"/>
              </a:ext>
            </a:extLst>
          </p:cNvPr>
          <p:cNvSpPr txBox="1"/>
          <p:nvPr/>
        </p:nvSpPr>
        <p:spPr>
          <a:xfrm>
            <a:off x="3856446" y="972462"/>
            <a:ext cx="447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Plan – </a:t>
            </a:r>
            <a:r>
              <a:rPr lang="ko-KR" altLang="en-US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진행 일정</a:t>
            </a:r>
            <a:endParaRPr lang="ko-KR" altLang="en-US" sz="4400" b="1" dirty="0">
              <a:solidFill>
                <a:srgbClr val="FF7979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70CA70-1818-2DE8-5D7C-3A360FBB6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790927"/>
            <a:ext cx="73056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6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F9CB37-7C0F-5191-0C5B-E3CF11103506}"/>
              </a:ext>
            </a:extLst>
          </p:cNvPr>
          <p:cNvSpPr/>
          <p:nvPr/>
        </p:nvSpPr>
        <p:spPr>
          <a:xfrm>
            <a:off x="2875935" y="921834"/>
            <a:ext cx="6440129" cy="5875145"/>
          </a:xfrm>
          <a:prstGeom prst="rect">
            <a:avLst/>
          </a:prstGeom>
          <a:ln w="28575">
            <a:solidFill>
              <a:srgbClr val="FF797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2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E00FB52-3116-BC01-A6FD-CAA33734A5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02" y="1568238"/>
            <a:ext cx="5582596" cy="49850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4CE225-61A9-AA5C-D59F-BB5275AFE01F}"/>
              </a:ext>
            </a:extLst>
          </p:cNvPr>
          <p:cNvSpPr txBox="1"/>
          <p:nvPr/>
        </p:nvSpPr>
        <p:spPr>
          <a:xfrm>
            <a:off x="4272424" y="722342"/>
            <a:ext cx="3647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Flow - </a:t>
            </a:r>
            <a:r>
              <a:rPr lang="ko-KR" altLang="en-US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페이지</a:t>
            </a:r>
            <a:r>
              <a:rPr lang="ko-KR" altLang="en-US" sz="4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흐름도</a:t>
            </a:r>
            <a:endParaRPr lang="ko-KR" altLang="en-US" sz="4400" b="1" dirty="0">
              <a:solidFill>
                <a:srgbClr val="FF7979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93717-D8C8-D011-7293-1D0E68F069AB}"/>
              </a:ext>
            </a:extLst>
          </p:cNvPr>
          <p:cNvSpPr txBox="1"/>
          <p:nvPr/>
        </p:nvSpPr>
        <p:spPr>
          <a:xfrm>
            <a:off x="3220457" y="469291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Design </a:t>
            </a:r>
          </a:p>
        </p:txBody>
      </p:sp>
    </p:spTree>
    <p:extLst>
      <p:ext uri="{BB962C8B-B14F-4D97-AF65-F5344CB8AC3E}">
        <p14:creationId xmlns:p14="http://schemas.microsoft.com/office/powerpoint/2010/main" val="100130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F9CB37-7C0F-5191-0C5B-E3CF11103506}"/>
              </a:ext>
            </a:extLst>
          </p:cNvPr>
          <p:cNvSpPr/>
          <p:nvPr/>
        </p:nvSpPr>
        <p:spPr>
          <a:xfrm>
            <a:off x="277760" y="982855"/>
            <a:ext cx="11636477" cy="5722745"/>
          </a:xfrm>
          <a:prstGeom prst="rect">
            <a:avLst/>
          </a:prstGeom>
          <a:ln w="28575">
            <a:solidFill>
              <a:srgbClr val="FF797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2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4CE225-61A9-AA5C-D59F-BB5275AFE01F}"/>
              </a:ext>
            </a:extLst>
          </p:cNvPr>
          <p:cNvSpPr txBox="1"/>
          <p:nvPr/>
        </p:nvSpPr>
        <p:spPr>
          <a:xfrm>
            <a:off x="5186136" y="1031040"/>
            <a:ext cx="1819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 – ERD</a:t>
            </a:r>
            <a:endParaRPr lang="ko-KR" altLang="en-US" sz="2800" b="1" dirty="0">
              <a:solidFill>
                <a:srgbClr val="FF7979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860C80-2150-40DB-4595-EA96123FAF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76" y="1777454"/>
            <a:ext cx="8603225" cy="47049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BE1F63-C793-62FA-1B37-85763DB897AF}"/>
              </a:ext>
            </a:extLst>
          </p:cNvPr>
          <p:cNvSpPr txBox="1"/>
          <p:nvPr/>
        </p:nvSpPr>
        <p:spPr>
          <a:xfrm>
            <a:off x="3220457" y="469291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Design </a:t>
            </a:r>
          </a:p>
        </p:txBody>
      </p:sp>
    </p:spTree>
    <p:extLst>
      <p:ext uri="{BB962C8B-B14F-4D97-AF65-F5344CB8AC3E}">
        <p14:creationId xmlns:p14="http://schemas.microsoft.com/office/powerpoint/2010/main" val="6399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F9CB37-7C0F-5191-0C5B-E3CF11103506}"/>
              </a:ext>
            </a:extLst>
          </p:cNvPr>
          <p:cNvSpPr/>
          <p:nvPr/>
        </p:nvSpPr>
        <p:spPr>
          <a:xfrm>
            <a:off x="277760" y="982855"/>
            <a:ext cx="11636477" cy="5722745"/>
          </a:xfrm>
          <a:prstGeom prst="rect">
            <a:avLst/>
          </a:prstGeom>
          <a:ln w="28575">
            <a:solidFill>
              <a:srgbClr val="FF797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2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4CE225-61A9-AA5C-D59F-BB5275AFE01F}"/>
              </a:ext>
            </a:extLst>
          </p:cNvPr>
          <p:cNvSpPr txBox="1"/>
          <p:nvPr/>
        </p:nvSpPr>
        <p:spPr>
          <a:xfrm>
            <a:off x="4398868" y="1031040"/>
            <a:ext cx="3394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Pattern – </a:t>
            </a:r>
            <a:r>
              <a:rPr lang="ko-KR" altLang="en-US" sz="2800" b="1" dirty="0" err="1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아키텍쳐</a:t>
            </a:r>
            <a:endParaRPr lang="ko-KR" altLang="en-US" sz="4400" b="1" dirty="0">
              <a:solidFill>
                <a:srgbClr val="FF7979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64FD9-DA14-E9EC-F50A-33AAB5B4E58F}"/>
              </a:ext>
            </a:extLst>
          </p:cNvPr>
          <p:cNvSpPr txBox="1"/>
          <p:nvPr/>
        </p:nvSpPr>
        <p:spPr>
          <a:xfrm>
            <a:off x="3220457" y="469291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Design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6F8275-5D84-409C-94BF-E7BEDBC62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4" y="2047516"/>
            <a:ext cx="11161208" cy="416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C6F5E7-5293-C916-FDDB-5AF04E361E1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75" y="2079761"/>
            <a:ext cx="4816700" cy="2698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D87977-A449-3004-2C2B-FE49CE1ACE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6925" y="1150687"/>
            <a:ext cx="4816700" cy="26618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9EFD6D2-81B6-0FFB-B34A-471A6BFE69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632" y="3892664"/>
            <a:ext cx="4751285" cy="2661830"/>
          </a:xfrm>
          <a:prstGeom prst="rect">
            <a:avLst/>
          </a:prstGeo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E918984-70D6-EE13-8BA4-C11987AD1E01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4491F68-2C60-66DC-8E5A-0B66B72ABEF9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113F7-F44D-79A8-8D79-48F66A79D779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2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8244C-7431-6BDA-A184-0B397971E66E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D5061-C9F4-4989-D9D6-FB3269B0A0B4}"/>
              </a:ext>
            </a:extLst>
          </p:cNvPr>
          <p:cNvSpPr txBox="1"/>
          <p:nvPr/>
        </p:nvSpPr>
        <p:spPr>
          <a:xfrm>
            <a:off x="3220457" y="469291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Design </a:t>
            </a:r>
          </a:p>
        </p:txBody>
      </p:sp>
    </p:spTree>
    <p:extLst>
      <p:ext uri="{BB962C8B-B14F-4D97-AF65-F5344CB8AC3E}">
        <p14:creationId xmlns:p14="http://schemas.microsoft.com/office/powerpoint/2010/main" val="19283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28EAC3C-E890-FD2F-C317-632EFAC24196}"/>
              </a:ext>
            </a:extLst>
          </p:cNvPr>
          <p:cNvGrpSpPr/>
          <p:nvPr/>
        </p:nvGrpSpPr>
        <p:grpSpPr>
          <a:xfrm>
            <a:off x="2152884" y="951205"/>
            <a:ext cx="2546558" cy="2537219"/>
            <a:chOff x="1740307" y="1720645"/>
            <a:chExt cx="4237703" cy="143543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3F36C1F-30EC-C0AC-F05B-412486AA1989}"/>
                </a:ext>
              </a:extLst>
            </p:cNvPr>
            <p:cNvSpPr/>
            <p:nvPr/>
          </p:nvSpPr>
          <p:spPr>
            <a:xfrm>
              <a:off x="1740307" y="1720645"/>
              <a:ext cx="4237703" cy="1435433"/>
            </a:xfrm>
            <a:prstGeom prst="roundRect">
              <a:avLst/>
            </a:prstGeom>
            <a:noFill/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MeetingRoomDAO.java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MeetingRoomController.java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MeetingRoomList.java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MeetingVO.java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meetingroom.xml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datepicker.jsp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meetingroomList.jsp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meetingMainList.jsp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meetingList.jsp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96B9E45-DFD5-7F17-A8A4-2352B20B3DE4}"/>
                </a:ext>
              </a:extLst>
            </p:cNvPr>
            <p:cNvSpPr/>
            <p:nvPr/>
          </p:nvSpPr>
          <p:spPr>
            <a:xfrm>
              <a:off x="2017108" y="1796668"/>
              <a:ext cx="2863504" cy="170358"/>
            </a:xfrm>
            <a:prstGeom prst="roundRect">
              <a:avLst/>
            </a:prstGeom>
            <a:solidFill>
              <a:srgbClr val="FCD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회의실예약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C16DAC-B163-6E81-20CA-EE3CFFD13EF4}"/>
              </a:ext>
            </a:extLst>
          </p:cNvPr>
          <p:cNvSpPr/>
          <p:nvPr/>
        </p:nvSpPr>
        <p:spPr>
          <a:xfrm>
            <a:off x="4863224" y="4396431"/>
            <a:ext cx="481781" cy="1455174"/>
          </a:xfrm>
          <a:prstGeom prst="rightArrow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0F9C957-F2EB-0AD5-123E-2747D059DDB1}"/>
              </a:ext>
            </a:extLst>
          </p:cNvPr>
          <p:cNvSpPr/>
          <p:nvPr/>
        </p:nvSpPr>
        <p:spPr>
          <a:xfrm>
            <a:off x="5508787" y="841023"/>
            <a:ext cx="4434348" cy="2635045"/>
          </a:xfrm>
          <a:prstGeom prst="roundRect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i="1" u="sng" dirty="0">
                <a:solidFill>
                  <a:schemeClr val="tx1"/>
                </a:solidFill>
              </a:rPr>
              <a:t>회의실 예약 기능 </a:t>
            </a:r>
            <a:endParaRPr lang="en-US" altLang="ko-KR" sz="1400" b="1" i="1" u="sng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메인 화면에서 회의실마다 예약된 가장 가까운 당일 예약 현황 보기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전체 예약현황 페이지에서 회의실 호수별로 나눠서 보기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예약한 날짜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시간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사원이름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부서 확인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전체 예약현황에서 예약페이지 들어갈 경우 회의실부터 선택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날짜 선택 전에 시간 선택 불가능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클릭 비활성화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이미 예약되어 있는 날짜의 시간 예약 불가능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클릭 비활성화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) 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786676A-F4C8-E311-AED7-4FF8EF3A2618}"/>
              </a:ext>
            </a:extLst>
          </p:cNvPr>
          <p:cNvSpPr/>
          <p:nvPr/>
        </p:nvSpPr>
        <p:spPr>
          <a:xfrm>
            <a:off x="4863224" y="1563329"/>
            <a:ext cx="481781" cy="1455174"/>
          </a:xfrm>
          <a:prstGeom prst="rightArrow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A3F2677-3CC6-C85C-23A7-BCA89A354135}"/>
              </a:ext>
            </a:extLst>
          </p:cNvPr>
          <p:cNvGrpSpPr/>
          <p:nvPr/>
        </p:nvGrpSpPr>
        <p:grpSpPr>
          <a:xfrm>
            <a:off x="2193459" y="3778411"/>
            <a:ext cx="2546558" cy="2691215"/>
            <a:chOff x="1740307" y="1720645"/>
            <a:chExt cx="4237703" cy="1435433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07D167C-BC7C-7D00-701A-30C4C59D7F36}"/>
                </a:ext>
              </a:extLst>
            </p:cNvPr>
            <p:cNvSpPr/>
            <p:nvPr/>
          </p:nvSpPr>
          <p:spPr>
            <a:xfrm>
              <a:off x="1740307" y="1720645"/>
              <a:ext cx="4237703" cy="1435433"/>
            </a:xfrm>
            <a:prstGeom prst="roundRect">
              <a:avLst/>
            </a:prstGeom>
            <a:noFill/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MealDAO.java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MealController.java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meal.xml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mealContentDelete.js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mealContentView.jsp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mealInsert.jsp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mealListView.jsp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mealUpdate.jsp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meal.sql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C537327-0E79-8EBF-BC1A-4178E16534CB}"/>
                </a:ext>
              </a:extLst>
            </p:cNvPr>
            <p:cNvSpPr/>
            <p:nvPr/>
          </p:nvSpPr>
          <p:spPr>
            <a:xfrm>
              <a:off x="1968023" y="1792111"/>
              <a:ext cx="2863504" cy="170358"/>
            </a:xfrm>
            <a:prstGeom prst="roundRect">
              <a:avLst/>
            </a:prstGeom>
            <a:solidFill>
              <a:srgbClr val="FCD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식단표</a:t>
              </a:r>
              <a:r>
                <a:rPr lang="ko-KR" altLang="en-US" dirty="0">
                  <a:solidFill>
                    <a:schemeClr val="tx1"/>
                  </a:solidFill>
                </a:rPr>
                <a:t>  </a:t>
              </a: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B4D38E9-047C-898F-57A2-D985B05A7293}"/>
              </a:ext>
            </a:extLst>
          </p:cNvPr>
          <p:cNvSpPr/>
          <p:nvPr/>
        </p:nvSpPr>
        <p:spPr>
          <a:xfrm>
            <a:off x="5508787" y="4396431"/>
            <a:ext cx="4434348" cy="1691149"/>
          </a:xfrm>
          <a:prstGeom prst="roundRect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i="1" u="sng" dirty="0">
                <a:solidFill>
                  <a:schemeClr val="tx1"/>
                </a:solidFill>
              </a:rPr>
              <a:t>식단표 기능 </a:t>
            </a:r>
            <a:endParaRPr lang="en-US" altLang="ko-KR" sz="1400" b="1" i="1" u="sng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사장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식당 운영팀만 글쓰기 가능하도록 권한 부여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파일 첨부 기능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수정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삭제 기능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CA055A2D-F0E0-4F63-837F-9EEC3985B7F0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8829B21-C81F-8902-D460-E8C9773FA242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CE872D-F390-B211-CBC7-F0AA8C86A550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2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E8B8A-175C-96C8-CE65-B383AEF8EAA7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A206CA-68EC-B9FC-89E7-C4DF16A24BDF}"/>
              </a:ext>
            </a:extLst>
          </p:cNvPr>
          <p:cNvSpPr txBox="1"/>
          <p:nvPr/>
        </p:nvSpPr>
        <p:spPr>
          <a:xfrm>
            <a:off x="3220457" y="469291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Design </a:t>
            </a:r>
          </a:p>
        </p:txBody>
      </p:sp>
    </p:spTree>
    <p:extLst>
      <p:ext uri="{BB962C8B-B14F-4D97-AF65-F5344CB8AC3E}">
        <p14:creationId xmlns:p14="http://schemas.microsoft.com/office/powerpoint/2010/main" val="59291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28EAC3C-E890-FD2F-C317-632EFAC24196}"/>
              </a:ext>
            </a:extLst>
          </p:cNvPr>
          <p:cNvGrpSpPr/>
          <p:nvPr/>
        </p:nvGrpSpPr>
        <p:grpSpPr>
          <a:xfrm>
            <a:off x="2043223" y="951205"/>
            <a:ext cx="2546558" cy="2537219"/>
            <a:chOff x="1740307" y="1720645"/>
            <a:chExt cx="4237703" cy="143543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3F36C1F-30EC-C0AC-F05B-412486AA1989}"/>
                </a:ext>
              </a:extLst>
            </p:cNvPr>
            <p:cNvSpPr/>
            <p:nvPr/>
          </p:nvSpPr>
          <p:spPr>
            <a:xfrm>
              <a:off x="1740307" y="1720645"/>
              <a:ext cx="4237703" cy="1435433"/>
            </a:xfrm>
            <a:prstGeom prst="roundRect">
              <a:avLst/>
            </a:prstGeom>
            <a:noFill/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FreeBoardDAO.java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FreeboardController.java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FreeBoardList.java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FreeBoardVO.java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freeboard.xml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freeboardContentView.jsp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freeboardInsert.jsp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freeboardUpdate.jsp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freeboardListView.jsp</a:t>
              </a:r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96B9E45-DFD5-7F17-A8A4-2352B20B3DE4}"/>
                </a:ext>
              </a:extLst>
            </p:cNvPr>
            <p:cNvSpPr/>
            <p:nvPr/>
          </p:nvSpPr>
          <p:spPr>
            <a:xfrm>
              <a:off x="2017108" y="1796668"/>
              <a:ext cx="2863504" cy="170358"/>
            </a:xfrm>
            <a:prstGeom prst="roundRect">
              <a:avLst/>
            </a:prstGeom>
            <a:solidFill>
              <a:srgbClr val="FCD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대나무 숲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C16DAC-B163-6E81-20CA-EE3CFFD13EF4}"/>
              </a:ext>
            </a:extLst>
          </p:cNvPr>
          <p:cNvSpPr/>
          <p:nvPr/>
        </p:nvSpPr>
        <p:spPr>
          <a:xfrm>
            <a:off x="4753563" y="4414047"/>
            <a:ext cx="481781" cy="1455174"/>
          </a:xfrm>
          <a:prstGeom prst="rightArrow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0F9C957-F2EB-0AD5-123E-2747D059DDB1}"/>
              </a:ext>
            </a:extLst>
          </p:cNvPr>
          <p:cNvSpPr/>
          <p:nvPr/>
        </p:nvSpPr>
        <p:spPr>
          <a:xfrm>
            <a:off x="5399126" y="1655597"/>
            <a:ext cx="4434348" cy="1270637"/>
          </a:xfrm>
          <a:prstGeom prst="roundRect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i="1" u="sng" dirty="0">
                <a:solidFill>
                  <a:schemeClr val="tx1"/>
                </a:solidFill>
              </a:rPr>
              <a:t>대나무 숲 기능 </a:t>
            </a:r>
            <a:endParaRPr lang="en-US" altLang="ko-KR" sz="1400" b="1" i="1" u="sng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모든 사원들이 익명으로 작성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글 수정 삭제는 작성자만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786676A-F4C8-E311-AED7-4FF8EF3A2618}"/>
              </a:ext>
            </a:extLst>
          </p:cNvPr>
          <p:cNvSpPr/>
          <p:nvPr/>
        </p:nvSpPr>
        <p:spPr>
          <a:xfrm>
            <a:off x="4753563" y="1563329"/>
            <a:ext cx="481781" cy="1455174"/>
          </a:xfrm>
          <a:prstGeom prst="rightArrow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1BD0F8-6F61-5C7E-DB8C-8FC386EF4A54}"/>
              </a:ext>
            </a:extLst>
          </p:cNvPr>
          <p:cNvGrpSpPr/>
          <p:nvPr/>
        </p:nvGrpSpPr>
        <p:grpSpPr>
          <a:xfrm>
            <a:off x="2077230" y="3593054"/>
            <a:ext cx="2546558" cy="3097161"/>
            <a:chOff x="1740307" y="1720645"/>
            <a:chExt cx="4237703" cy="143543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8B5330A-8A0E-F975-ED9A-04EE7A3AAEE4}"/>
                </a:ext>
              </a:extLst>
            </p:cNvPr>
            <p:cNvSpPr/>
            <p:nvPr/>
          </p:nvSpPr>
          <p:spPr>
            <a:xfrm>
              <a:off x="1740307" y="1720645"/>
              <a:ext cx="4237703" cy="1435433"/>
            </a:xfrm>
            <a:prstGeom prst="roundRect">
              <a:avLst/>
            </a:prstGeom>
            <a:noFill/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BoardDAO.java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BoardController.java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BoardList.java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BoardVO.java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board.xml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boardContentView.jsp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boardInsert.jsp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boardUpdate.jsp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boardListView.jsp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BOARD.sql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insertValidate.js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C0C414F-4217-4844-B96A-CDB951A21111}"/>
                </a:ext>
              </a:extLst>
            </p:cNvPr>
            <p:cNvSpPr/>
            <p:nvPr/>
          </p:nvSpPr>
          <p:spPr>
            <a:xfrm>
              <a:off x="1968023" y="1792111"/>
              <a:ext cx="2863504" cy="170358"/>
            </a:xfrm>
            <a:prstGeom prst="roundRect">
              <a:avLst/>
            </a:prstGeom>
            <a:solidFill>
              <a:srgbClr val="FCD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공지사항</a:t>
              </a:r>
              <a:r>
                <a:rPr lang="ko-KR" altLang="en-US" dirty="0">
                  <a:solidFill>
                    <a:schemeClr val="tx1"/>
                  </a:solidFill>
                </a:rPr>
                <a:t>  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A2F0E62-C09C-12D4-07FA-4B25E81D804F}"/>
              </a:ext>
            </a:extLst>
          </p:cNvPr>
          <p:cNvSpPr/>
          <p:nvPr/>
        </p:nvSpPr>
        <p:spPr>
          <a:xfrm>
            <a:off x="5399126" y="4154128"/>
            <a:ext cx="4434348" cy="2059859"/>
          </a:xfrm>
          <a:prstGeom prst="roundRect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i="1" u="sng" dirty="0">
                <a:solidFill>
                  <a:schemeClr val="tx1"/>
                </a:solidFill>
              </a:rPr>
              <a:t>공지사항 기능 </a:t>
            </a:r>
            <a:endParaRPr lang="en-US" altLang="ko-KR" sz="1400" b="1" i="1" u="sng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메인 화면에서 공지사항 보기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사장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총무팀만 공지사항에 글쓰기 가능한 권한 부여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알림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언론보도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주요공지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가지로 공지종류 나눠서 작성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주요공지는 맨 위에 고정되도록 설정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파일 첨부 가능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수정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삭제 기능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7A1030ED-9CA4-DEA4-7AF1-BA68356FAFDB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4B9E2D33-8214-9353-EB5C-0536600ECAA6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1A89A4-BE94-C59A-0834-5A0333059448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2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F5F87-142A-1CAF-19B4-A830EF7F1CA7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40145-AFF5-F3AB-3702-3203F5234DCA}"/>
              </a:ext>
            </a:extLst>
          </p:cNvPr>
          <p:cNvSpPr txBox="1"/>
          <p:nvPr/>
        </p:nvSpPr>
        <p:spPr>
          <a:xfrm>
            <a:off x="3220457" y="469291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Design </a:t>
            </a:r>
          </a:p>
        </p:txBody>
      </p:sp>
    </p:spTree>
    <p:extLst>
      <p:ext uri="{BB962C8B-B14F-4D97-AF65-F5344CB8AC3E}">
        <p14:creationId xmlns:p14="http://schemas.microsoft.com/office/powerpoint/2010/main" val="2637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28EAC3C-E890-FD2F-C317-632EFAC24196}"/>
              </a:ext>
            </a:extLst>
          </p:cNvPr>
          <p:cNvGrpSpPr/>
          <p:nvPr/>
        </p:nvGrpSpPr>
        <p:grpSpPr>
          <a:xfrm>
            <a:off x="2043223" y="1383975"/>
            <a:ext cx="2546558" cy="1815815"/>
            <a:chOff x="1740307" y="1720647"/>
            <a:chExt cx="4237703" cy="102007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3F36C1F-30EC-C0AC-F05B-412486AA1989}"/>
                </a:ext>
              </a:extLst>
            </p:cNvPr>
            <p:cNvSpPr/>
            <p:nvPr/>
          </p:nvSpPr>
          <p:spPr>
            <a:xfrm>
              <a:off x="1740307" y="1720647"/>
              <a:ext cx="4237703" cy="1020073"/>
            </a:xfrm>
            <a:prstGeom prst="roundRect">
              <a:avLst/>
            </a:prstGeom>
            <a:noFill/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imageFunction.js 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MyPageDAO.java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MyPageController.java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myPage.jsp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myPageUpdate.jsp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96B9E45-DFD5-7F17-A8A4-2352B20B3DE4}"/>
                </a:ext>
              </a:extLst>
            </p:cNvPr>
            <p:cNvSpPr/>
            <p:nvPr/>
          </p:nvSpPr>
          <p:spPr>
            <a:xfrm>
              <a:off x="2017108" y="1796668"/>
              <a:ext cx="2863504" cy="170358"/>
            </a:xfrm>
            <a:prstGeom prst="roundRect">
              <a:avLst/>
            </a:prstGeom>
            <a:solidFill>
              <a:srgbClr val="FCD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마이페이지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C16DAC-B163-6E81-20CA-EE3CFFD13EF4}"/>
              </a:ext>
            </a:extLst>
          </p:cNvPr>
          <p:cNvSpPr/>
          <p:nvPr/>
        </p:nvSpPr>
        <p:spPr>
          <a:xfrm>
            <a:off x="4753563" y="4414047"/>
            <a:ext cx="481781" cy="1455174"/>
          </a:xfrm>
          <a:prstGeom prst="rightArrow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0F9C957-F2EB-0AD5-123E-2747D059DDB1}"/>
              </a:ext>
            </a:extLst>
          </p:cNvPr>
          <p:cNvSpPr/>
          <p:nvPr/>
        </p:nvSpPr>
        <p:spPr>
          <a:xfrm>
            <a:off x="5399126" y="1655597"/>
            <a:ext cx="4434348" cy="1362906"/>
          </a:xfrm>
          <a:prstGeom prst="roundRect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i="1" u="sng" dirty="0">
                <a:solidFill>
                  <a:schemeClr val="tx1"/>
                </a:solidFill>
              </a:rPr>
              <a:t>마이페이지 기능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 남은 연차 확인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수정하기에서 사원 사진 수정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이미지 기본 사진으로 초기화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B786676A-F4C8-E311-AED7-4FF8EF3A2618}"/>
              </a:ext>
            </a:extLst>
          </p:cNvPr>
          <p:cNvSpPr/>
          <p:nvPr/>
        </p:nvSpPr>
        <p:spPr>
          <a:xfrm>
            <a:off x="4753563" y="1563329"/>
            <a:ext cx="481781" cy="1455174"/>
          </a:xfrm>
          <a:prstGeom prst="rightArrow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1BD0F8-6F61-5C7E-DB8C-8FC386EF4A54}"/>
              </a:ext>
            </a:extLst>
          </p:cNvPr>
          <p:cNvGrpSpPr/>
          <p:nvPr/>
        </p:nvGrpSpPr>
        <p:grpSpPr>
          <a:xfrm>
            <a:off x="2077230" y="3593054"/>
            <a:ext cx="2546558" cy="3097161"/>
            <a:chOff x="1740307" y="1720645"/>
            <a:chExt cx="4237703" cy="143543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8B5330A-8A0E-F975-ED9A-04EE7A3AAEE4}"/>
                </a:ext>
              </a:extLst>
            </p:cNvPr>
            <p:cNvSpPr/>
            <p:nvPr/>
          </p:nvSpPr>
          <p:spPr>
            <a:xfrm>
              <a:off x="1740307" y="1720645"/>
              <a:ext cx="4237703" cy="1435433"/>
            </a:xfrm>
            <a:prstGeom prst="roundRect">
              <a:avLst/>
            </a:prstGeom>
            <a:noFill/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ScheduleDao.java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ScheduleController.java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ScheduleDto.java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ScheduleDao.xml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ScheduleView.jsp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schedule.sql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Schedule.js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C0C414F-4217-4844-B96A-CDB951A21111}"/>
                </a:ext>
              </a:extLst>
            </p:cNvPr>
            <p:cNvSpPr/>
            <p:nvPr/>
          </p:nvSpPr>
          <p:spPr>
            <a:xfrm>
              <a:off x="1968023" y="1792111"/>
              <a:ext cx="2863504" cy="170358"/>
            </a:xfrm>
            <a:prstGeom prst="roundRect">
              <a:avLst/>
            </a:prstGeom>
            <a:solidFill>
              <a:srgbClr val="FCDE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사내 일정</a:t>
              </a:r>
              <a:r>
                <a:rPr lang="ko-KR" altLang="en-US" dirty="0">
                  <a:solidFill>
                    <a:schemeClr val="tx1"/>
                  </a:solidFill>
                </a:rPr>
                <a:t>  </a:t>
              </a:r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A2F0E62-C09C-12D4-07FA-4B25E81D804F}"/>
              </a:ext>
            </a:extLst>
          </p:cNvPr>
          <p:cNvSpPr/>
          <p:nvPr/>
        </p:nvSpPr>
        <p:spPr>
          <a:xfrm>
            <a:off x="5399126" y="4154128"/>
            <a:ext cx="4434348" cy="2059859"/>
          </a:xfrm>
          <a:prstGeom prst="roundRect">
            <a:avLst/>
          </a:prstGeom>
          <a:noFill/>
          <a:ln>
            <a:solidFill>
              <a:srgbClr val="FF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i="1" u="sng" dirty="0">
                <a:solidFill>
                  <a:schemeClr val="tx1"/>
                </a:solidFill>
              </a:rPr>
              <a:t>사내 일정 기능 </a:t>
            </a:r>
            <a:endParaRPr lang="en-US" altLang="ko-KR" sz="1400" b="1" i="1" u="sng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사장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총무팀만 사내 일정 등록 가능 권한 부여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달력에 공휴일 표시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일정 추가 시 날짜 선택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제목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내용 쓰기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모든 사원 사내 일정 달력에 일정 제목 확인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권한이 있는 사원만 일정 수정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삭제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-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함초롬바탕" panose="02030604000101010101" pitchFamily="18" charset="-127"/>
              </a:rPr>
              <a:t>메인 페이지에서 당일 사내 일정 확인 가능 </a:t>
            </a:r>
            <a:endParaRPr lang="en-US" altLang="ko-KR" sz="1000" dirty="0">
              <a:solidFill>
                <a:schemeClr val="tx1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27FAB31A-CE86-882E-E2C6-DAFD3B9804E2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CDD4322C-F055-88E6-D700-B2C29D8C229B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B1EA2-EBAA-44E4-540C-34CD4E74096A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2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E5F55-1F69-EB9C-BE2A-AFEAD0428D42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설계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FF8A9-1580-A72F-9A29-80D8338A4AEB}"/>
              </a:ext>
            </a:extLst>
          </p:cNvPr>
          <p:cNvSpPr txBox="1"/>
          <p:nvPr/>
        </p:nvSpPr>
        <p:spPr>
          <a:xfrm>
            <a:off x="3220457" y="469291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Design </a:t>
            </a:r>
          </a:p>
        </p:txBody>
      </p:sp>
    </p:spTree>
    <p:extLst>
      <p:ext uri="{BB962C8B-B14F-4D97-AF65-F5344CB8AC3E}">
        <p14:creationId xmlns:p14="http://schemas.microsoft.com/office/powerpoint/2010/main" val="285346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Part 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520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 및 협업 환경</a:t>
            </a:r>
            <a:endParaRPr lang="en-US" altLang="ko-KR" sz="4400" b="1" dirty="0">
              <a:solidFill>
                <a:srgbClr val="FF7979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978F58-E8A0-4595-8CAE-4FF25F93D0A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C4EC8-69C7-46D2-EDCC-D7D3EBAD7740}"/>
              </a:ext>
            </a:extLst>
          </p:cNvPr>
          <p:cNvSpPr txBox="1"/>
          <p:nvPr/>
        </p:nvSpPr>
        <p:spPr>
          <a:xfrm>
            <a:off x="1962136" y="2853813"/>
            <a:ext cx="5012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Development &amp; Communication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322563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21633B9-7C44-4FAD-9287-B81F0C8E45EE}"/>
              </a:ext>
            </a:extLst>
          </p:cNvPr>
          <p:cNvSpPr txBox="1"/>
          <p:nvPr/>
        </p:nvSpPr>
        <p:spPr>
          <a:xfrm>
            <a:off x="8190592" y="938366"/>
            <a:ext cx="28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7979"/>
                </a:solidFill>
                <a:latin typeface="Segoe UI" panose="020B0502040204020203" pitchFamily="34" charset="0"/>
                <a:ea typeface="함초롬바탕" panose="02030604000101010101" pitchFamily="18" charset="-127"/>
                <a:cs typeface="Segoe UI" panose="020B0502040204020203" pitchFamily="34" charset="0"/>
              </a:rPr>
              <a:t>a table</a:t>
            </a:r>
            <a:r>
              <a:rPr lang="ko-KR" altLang="en-US" sz="2400" b="1" dirty="0">
                <a:solidFill>
                  <a:srgbClr val="FF7979"/>
                </a:solidFill>
                <a:latin typeface="Segoe UI" panose="020B0502040204020203" pitchFamily="34" charset="0"/>
                <a:ea typeface="함초롬바탕" panose="02030604000101010101" pitchFamily="18" charset="-127"/>
                <a:cs typeface="Segoe UI" panose="020B0502040204020203" pitchFamily="34" charset="0"/>
              </a:rPr>
              <a:t> </a:t>
            </a:r>
            <a:r>
              <a:rPr lang="en-US" altLang="ko-KR" sz="2400" b="1" dirty="0">
                <a:solidFill>
                  <a:srgbClr val="FF7979"/>
                </a:solidFill>
                <a:latin typeface="Segoe UI" panose="020B0502040204020203" pitchFamily="34" charset="0"/>
                <a:ea typeface="함초롬바탕" panose="02030604000101010101" pitchFamily="18" charset="-127"/>
                <a:cs typeface="Segoe UI" panose="020B0502040204020203" pitchFamily="34" charset="0"/>
              </a:rPr>
              <a:t>of</a:t>
            </a:r>
            <a:r>
              <a:rPr lang="ko-KR" altLang="en-US" sz="2400" b="1" dirty="0">
                <a:solidFill>
                  <a:srgbClr val="FF7979"/>
                </a:solidFill>
                <a:latin typeface="Segoe UI" panose="020B0502040204020203" pitchFamily="34" charset="0"/>
                <a:ea typeface="함초롬바탕" panose="02030604000101010101" pitchFamily="18" charset="-127"/>
                <a:cs typeface="Segoe UI" panose="020B0502040204020203" pitchFamily="34" charset="0"/>
              </a:rPr>
              <a:t> </a:t>
            </a:r>
            <a:r>
              <a:rPr lang="en-US" altLang="ko-KR" sz="2400" b="1" dirty="0">
                <a:solidFill>
                  <a:srgbClr val="FF7979"/>
                </a:solidFill>
                <a:latin typeface="Segoe UI" panose="020B0502040204020203" pitchFamily="34" charset="0"/>
                <a:ea typeface="함초롬바탕" panose="02030604000101010101" pitchFamily="18" charset="-127"/>
                <a:cs typeface="Segoe UI" panose="020B0502040204020203" pitchFamily="34" charset="0"/>
              </a:rPr>
              <a:t>contents</a:t>
            </a:r>
            <a:endParaRPr lang="ko-KR" altLang="en-US" sz="2400" b="1" dirty="0">
              <a:solidFill>
                <a:srgbClr val="FF7979"/>
              </a:solidFill>
              <a:latin typeface="Segoe UI" panose="020B0502040204020203" pitchFamily="34" charset="0"/>
              <a:ea typeface="함초롬바탕" panose="02030604000101010101" pitchFamily="18" charset="-127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2C765F-36DE-4BB0-A746-09DD811A3D5D}"/>
              </a:ext>
            </a:extLst>
          </p:cNvPr>
          <p:cNvSpPr txBox="1"/>
          <p:nvPr/>
        </p:nvSpPr>
        <p:spPr>
          <a:xfrm>
            <a:off x="7003118" y="671853"/>
            <a:ext cx="12779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C08346-4341-4A4F-BBF5-F603A4DB4CD4}"/>
              </a:ext>
            </a:extLst>
          </p:cNvPr>
          <p:cNvCxnSpPr>
            <a:cxnSpLocks/>
          </p:cNvCxnSpPr>
          <p:nvPr/>
        </p:nvCxnSpPr>
        <p:spPr>
          <a:xfrm>
            <a:off x="6445404" y="1441294"/>
            <a:ext cx="5746596" cy="0"/>
          </a:xfrm>
          <a:prstGeom prst="line">
            <a:avLst/>
          </a:prstGeom>
          <a:ln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D2EE54-0D94-43C1-AB59-9C52B40F3E4D}"/>
              </a:ext>
            </a:extLst>
          </p:cNvPr>
          <p:cNvGrpSpPr/>
          <p:nvPr/>
        </p:nvGrpSpPr>
        <p:grpSpPr>
          <a:xfrm>
            <a:off x="7127332" y="1695252"/>
            <a:ext cx="3214151" cy="620258"/>
            <a:chOff x="7207341" y="1706133"/>
            <a:chExt cx="3214151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5B241-08E6-4306-BAD0-61A9D9A36146}"/>
                </a:ext>
              </a:extLst>
            </p:cNvPr>
            <p:cNvSpPr txBox="1"/>
            <p:nvPr/>
          </p:nvSpPr>
          <p:spPr>
            <a:xfrm>
              <a:off x="7207341" y="1706133"/>
              <a:ext cx="5806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1.</a:t>
              </a:r>
              <a:endParaRPr lang="ko-KR" altLang="en-US" sz="36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016FB6-2F28-4D58-ACF8-8E726C6B26F4}"/>
                </a:ext>
              </a:extLst>
            </p:cNvPr>
            <p:cNvSpPr txBox="1"/>
            <p:nvPr/>
          </p:nvSpPr>
          <p:spPr>
            <a:xfrm>
              <a:off x="8051933" y="1798466"/>
              <a:ext cx="23695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프로젝트 개요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9E859C-C071-4147-B154-07C13697A1E4}"/>
              </a:ext>
            </a:extLst>
          </p:cNvPr>
          <p:cNvGrpSpPr/>
          <p:nvPr/>
        </p:nvGrpSpPr>
        <p:grpSpPr>
          <a:xfrm>
            <a:off x="7127332" y="3749860"/>
            <a:ext cx="3488264" cy="646331"/>
            <a:chOff x="7207341" y="1706133"/>
            <a:chExt cx="3488264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6DC21-6209-4012-B191-BCB6EDCB32DA}"/>
                </a:ext>
              </a:extLst>
            </p:cNvPr>
            <p:cNvSpPr txBox="1"/>
            <p:nvPr/>
          </p:nvSpPr>
          <p:spPr>
            <a:xfrm>
              <a:off x="7207341" y="1706133"/>
              <a:ext cx="5854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3.</a:t>
              </a:r>
              <a:endParaRPr lang="ko-KR" altLang="en-US" sz="36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7693EA-203A-464E-9D60-359E6D37B8AD}"/>
                </a:ext>
              </a:extLst>
            </p:cNvPr>
            <p:cNvSpPr txBox="1"/>
            <p:nvPr/>
          </p:nvSpPr>
          <p:spPr>
            <a:xfrm>
              <a:off x="8051933" y="1798466"/>
              <a:ext cx="2643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개발 및 협업 환경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A6519-2DC3-4B79-85D4-D878C370F36A}"/>
              </a:ext>
            </a:extLst>
          </p:cNvPr>
          <p:cNvGrpSpPr/>
          <p:nvPr/>
        </p:nvGrpSpPr>
        <p:grpSpPr>
          <a:xfrm>
            <a:off x="7127332" y="4701322"/>
            <a:ext cx="4382740" cy="646331"/>
            <a:chOff x="7207341" y="1706133"/>
            <a:chExt cx="4382740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C7A34-6CCE-410B-A64E-B0B8217E1936}"/>
                </a:ext>
              </a:extLst>
            </p:cNvPr>
            <p:cNvSpPr txBox="1"/>
            <p:nvPr/>
          </p:nvSpPr>
          <p:spPr>
            <a:xfrm>
              <a:off x="7207341" y="1706133"/>
              <a:ext cx="5854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4.</a:t>
              </a:r>
              <a:endParaRPr lang="ko-KR" altLang="en-US" sz="36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81578-70DB-48DA-AE78-F301E72B7FB2}"/>
                </a:ext>
              </a:extLst>
            </p:cNvPr>
            <p:cNvSpPr txBox="1"/>
            <p:nvPr/>
          </p:nvSpPr>
          <p:spPr>
            <a:xfrm>
              <a:off x="8051933" y="1798466"/>
              <a:ext cx="3538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프로젝트 기능 및 주 내용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C9D052-A679-48D5-BFA2-5064528BB0BB}"/>
              </a:ext>
            </a:extLst>
          </p:cNvPr>
          <p:cNvGrpSpPr/>
          <p:nvPr/>
        </p:nvGrpSpPr>
        <p:grpSpPr>
          <a:xfrm>
            <a:off x="7127332" y="5557783"/>
            <a:ext cx="1029323" cy="646331"/>
            <a:chOff x="7207341" y="1706133"/>
            <a:chExt cx="1029323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5F6D4-F55C-4A24-8E88-51A7F2797B83}"/>
                </a:ext>
              </a:extLst>
            </p:cNvPr>
            <p:cNvSpPr txBox="1"/>
            <p:nvPr/>
          </p:nvSpPr>
          <p:spPr>
            <a:xfrm>
              <a:off x="7207341" y="1706133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36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518CAB-4D7F-4545-B179-3D9CF52BF7EB}"/>
                </a:ext>
              </a:extLst>
            </p:cNvPr>
            <p:cNvSpPr txBox="1"/>
            <p:nvPr/>
          </p:nvSpPr>
          <p:spPr>
            <a:xfrm>
              <a:off x="8051933" y="1798466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26A5BF-925B-38B4-6A33-CEDA23A463DE}"/>
              </a:ext>
            </a:extLst>
          </p:cNvPr>
          <p:cNvGrpSpPr/>
          <p:nvPr/>
        </p:nvGrpSpPr>
        <p:grpSpPr>
          <a:xfrm>
            <a:off x="7127332" y="2714422"/>
            <a:ext cx="3214151" cy="636526"/>
            <a:chOff x="7207341" y="1706133"/>
            <a:chExt cx="3214151" cy="6463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B622EB-4DD0-90D3-A6F6-6FF3B6CFC634}"/>
                </a:ext>
              </a:extLst>
            </p:cNvPr>
            <p:cNvSpPr txBox="1"/>
            <p:nvPr/>
          </p:nvSpPr>
          <p:spPr>
            <a:xfrm>
              <a:off x="7207341" y="1706133"/>
              <a:ext cx="5854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2.</a:t>
              </a:r>
              <a:endParaRPr lang="ko-KR" altLang="en-US" sz="36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D624A1-55AD-65C0-8E4F-92C10B7CD44F}"/>
                </a:ext>
              </a:extLst>
            </p:cNvPr>
            <p:cNvSpPr txBox="1"/>
            <p:nvPr/>
          </p:nvSpPr>
          <p:spPr>
            <a:xfrm>
              <a:off x="8051933" y="1798466"/>
              <a:ext cx="2369559" cy="468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프로젝트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00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14">
            <a:extLst>
              <a:ext uri="{FF2B5EF4-FFF2-40B4-BE49-F238E27FC236}">
                <a16:creationId xmlns:a16="http://schemas.microsoft.com/office/drawing/2014/main" id="{B8BDCD03-89C4-C87A-EFDE-907A26919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127571"/>
              </p:ext>
            </p:extLst>
          </p:nvPr>
        </p:nvGraphicFramePr>
        <p:xfrm>
          <a:off x="0" y="1304070"/>
          <a:ext cx="12192000" cy="5553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920">
                  <a:extLst>
                    <a:ext uri="{9D8B030D-6E8A-4147-A177-3AD203B41FA5}">
                      <a16:colId xmlns:a16="http://schemas.microsoft.com/office/drawing/2014/main" val="1312216157"/>
                    </a:ext>
                  </a:extLst>
                </a:gridCol>
                <a:gridCol w="9530080">
                  <a:extLst>
                    <a:ext uri="{9D8B030D-6E8A-4147-A177-3AD203B41FA5}">
                      <a16:colId xmlns:a16="http://schemas.microsoft.com/office/drawing/2014/main" val="4028059669"/>
                    </a:ext>
                  </a:extLst>
                </a:gridCol>
              </a:tblGrid>
              <a:tr h="1851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Front-End</a:t>
                      </a:r>
                      <a:endParaRPr lang="ko-KR" altLang="en-US" sz="2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42726"/>
                  </a:ext>
                </a:extLst>
              </a:tr>
              <a:tr h="1851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Back-End</a:t>
                      </a:r>
                    </a:p>
                    <a:p>
                      <a:pPr algn="ctr" latinLnBrk="1"/>
                      <a:r>
                        <a:rPr lang="en-US" altLang="ko-KR" sz="2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&amp; Server </a:t>
                      </a:r>
                    </a:p>
                    <a:p>
                      <a:pPr algn="ctr" latinLnBrk="1"/>
                      <a:r>
                        <a:rPr lang="en-US" altLang="ko-KR" sz="2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&amp; DB</a:t>
                      </a:r>
                      <a:endParaRPr lang="ko-KR" altLang="en-US" sz="2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924338"/>
                  </a:ext>
                </a:extLst>
              </a:tr>
              <a:tr h="18513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Tool &amp;</a:t>
                      </a:r>
                    </a:p>
                    <a:p>
                      <a:pPr algn="ctr" latinLnBrk="1"/>
                      <a:r>
                        <a:rPr lang="en-US" altLang="ko-KR" sz="24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Communication</a:t>
                      </a:r>
                      <a:endParaRPr lang="ko-KR" altLang="en-US" sz="2400" b="1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282740"/>
                  </a:ext>
                </a:extLst>
              </a:tr>
            </a:tbl>
          </a:graphicData>
        </a:graphic>
      </p:graphicFrame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3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B87D-0E79-1BE6-E568-CD2A0DB0FE5A}"/>
              </a:ext>
            </a:extLst>
          </p:cNvPr>
          <p:cNvSpPr txBox="1"/>
          <p:nvPr/>
        </p:nvSpPr>
        <p:spPr>
          <a:xfrm>
            <a:off x="857830" y="304674"/>
            <a:ext cx="2948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개발 및 협업 환경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18721-65D2-F06E-C251-26928AA6FA31}"/>
              </a:ext>
            </a:extLst>
          </p:cNvPr>
          <p:cNvSpPr txBox="1"/>
          <p:nvPr/>
        </p:nvSpPr>
        <p:spPr>
          <a:xfrm>
            <a:off x="3806687" y="400908"/>
            <a:ext cx="27898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Development &amp; Communication Environment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80ED37-EF62-59B4-9B42-20FFD2D1F6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078498" y="5147991"/>
            <a:ext cx="2538639" cy="1427984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432C7E7-9334-AFF6-3753-BEA8943F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8518" y="1868968"/>
            <a:ext cx="3187381" cy="7785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1D3396-7B3B-FB17-B1C7-A0D2408A41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73" y="1724792"/>
            <a:ext cx="1002920" cy="10029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F30E65-9AB2-6485-4120-C993BDAEADF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324" y="1684981"/>
            <a:ext cx="1146569" cy="11465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E48660-A1DA-F465-7FA9-38231CE9994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6687" y="3685090"/>
            <a:ext cx="1792977" cy="7918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54D4F-EA85-A67C-7E75-E1F302B7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725" y="3736886"/>
            <a:ext cx="2696656" cy="67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ACB82A-CE16-63CF-9405-F1CB0DA5DEF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53" y="5380142"/>
            <a:ext cx="1112376" cy="9636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98EE5C-6E88-46C9-32F7-1734A796D4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47" y="1592392"/>
            <a:ext cx="2285467" cy="12677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A53F684-20E2-A74C-82AA-C3DFEBD011E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0751" y="5261158"/>
            <a:ext cx="1194884" cy="12016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5CDF168-AC8B-F200-79A9-8E73DCAA889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2" t="-1133" r="34036" b="-1"/>
          <a:stretch/>
        </p:blipFill>
        <p:spPr>
          <a:xfrm>
            <a:off x="2860747" y="3355093"/>
            <a:ext cx="732081" cy="12677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5B8C685-7324-3E63-AABB-6395F67CCE52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3472" y="5414777"/>
            <a:ext cx="2314575" cy="90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3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16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Part 4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596841" y="3423422"/>
            <a:ext cx="6221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</a:t>
            </a:r>
            <a:endParaRPr lang="en-US" altLang="ko-KR" sz="4400" b="1" dirty="0">
              <a:solidFill>
                <a:srgbClr val="FF7979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978F58-E8A0-4595-8CAE-4FF25F93D0A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F803B-C7A3-9A69-15BF-C81F5F1970EA}"/>
              </a:ext>
            </a:extLst>
          </p:cNvPr>
          <p:cNvSpPr txBox="1"/>
          <p:nvPr/>
        </p:nvSpPr>
        <p:spPr>
          <a:xfrm>
            <a:off x="1805505" y="2982525"/>
            <a:ext cx="501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 </a:t>
            </a:r>
          </a:p>
        </p:txBody>
      </p:sp>
    </p:spTree>
    <p:extLst>
      <p:ext uri="{BB962C8B-B14F-4D97-AF65-F5344CB8AC3E}">
        <p14:creationId xmlns:p14="http://schemas.microsoft.com/office/powerpoint/2010/main" val="28498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9C6E3B-8B42-194F-E8DB-DC37FDC6A770}"/>
              </a:ext>
            </a:extLst>
          </p:cNvPr>
          <p:cNvGrpSpPr/>
          <p:nvPr/>
        </p:nvGrpSpPr>
        <p:grpSpPr>
          <a:xfrm>
            <a:off x="5064989" y="1188011"/>
            <a:ext cx="2062022" cy="1118360"/>
            <a:chOff x="1519237" y="1482279"/>
            <a:chExt cx="2472224" cy="12978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A4CA05-556C-A3AE-6A74-F8FDA5209E56}"/>
                </a:ext>
              </a:extLst>
            </p:cNvPr>
            <p:cNvSpPr/>
            <p:nvPr/>
          </p:nvSpPr>
          <p:spPr>
            <a:xfrm>
              <a:off x="1519237" y="1482279"/>
              <a:ext cx="2472224" cy="12978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220 </a:t>
              </a: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유종우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746EB1-C2A5-45B0-9401-FBDB4F3DC0C9}"/>
                </a:ext>
              </a:extLst>
            </p:cNvPr>
            <p:cNvSpPr/>
            <p:nvPr/>
          </p:nvSpPr>
          <p:spPr>
            <a:xfrm>
              <a:off x="1519237" y="1482279"/>
              <a:ext cx="2472224" cy="442092"/>
            </a:xfrm>
            <a:prstGeom prst="rect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CEO</a:t>
              </a:r>
              <a:endParaRPr lang="ko-KR" altLang="en-US" dirty="0"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22B21A3-092E-6ADE-3EA0-8D178B3F0222}"/>
              </a:ext>
            </a:extLst>
          </p:cNvPr>
          <p:cNvGrpSpPr/>
          <p:nvPr/>
        </p:nvGrpSpPr>
        <p:grpSpPr>
          <a:xfrm>
            <a:off x="537117" y="3712379"/>
            <a:ext cx="2062022" cy="2150807"/>
            <a:chOff x="1519237" y="1482279"/>
            <a:chExt cx="2472224" cy="129789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E9FCD5A-CA7B-B8B5-233E-8A1F172678F3}"/>
                </a:ext>
              </a:extLst>
            </p:cNvPr>
            <p:cNvSpPr/>
            <p:nvPr/>
          </p:nvSpPr>
          <p:spPr>
            <a:xfrm>
              <a:off x="1519237" y="1482279"/>
              <a:ext cx="2472224" cy="12978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110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강소은</a:t>
              </a: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 </a:t>
              </a: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117 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장현규 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AA14F6E-E817-5BBE-C993-0C92311696EC}"/>
                </a:ext>
              </a:extLst>
            </p:cNvPr>
            <p:cNvSpPr/>
            <p:nvPr/>
          </p:nvSpPr>
          <p:spPr>
            <a:xfrm>
              <a:off x="1519237" y="1482279"/>
              <a:ext cx="2472224" cy="442092"/>
            </a:xfrm>
            <a:prstGeom prst="rect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인사팀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1EA7E9-84C9-8933-FE00-890C07171701}"/>
              </a:ext>
            </a:extLst>
          </p:cNvPr>
          <p:cNvGrpSpPr/>
          <p:nvPr/>
        </p:nvGrpSpPr>
        <p:grpSpPr>
          <a:xfrm>
            <a:off x="3493203" y="3712378"/>
            <a:ext cx="2062022" cy="2150807"/>
            <a:chOff x="1519237" y="1482278"/>
            <a:chExt cx="2472224" cy="129789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32CECAA-FA03-3701-B77B-AD9AC0A52E94}"/>
                </a:ext>
              </a:extLst>
            </p:cNvPr>
            <p:cNvSpPr/>
            <p:nvPr/>
          </p:nvSpPr>
          <p:spPr>
            <a:xfrm>
              <a:off x="1519237" y="1482278"/>
              <a:ext cx="2472224" cy="12978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112 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이하영 </a:t>
              </a: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115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 </a:t>
              </a:r>
              <a:r>
                <a:rPr lang="ko-KR" altLang="en-US" sz="1600" dirty="0" err="1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박상아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 </a:t>
              </a: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118 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이소민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51D9057-B97B-D908-4D33-25FFB0E98C2C}"/>
                </a:ext>
              </a:extLst>
            </p:cNvPr>
            <p:cNvSpPr/>
            <p:nvPr/>
          </p:nvSpPr>
          <p:spPr>
            <a:xfrm>
              <a:off x="1519237" y="1482279"/>
              <a:ext cx="2472224" cy="442092"/>
            </a:xfrm>
            <a:prstGeom prst="rect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총무팀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7F3B197-61BE-9177-9E04-CA1E6F4CE092}"/>
              </a:ext>
            </a:extLst>
          </p:cNvPr>
          <p:cNvGrpSpPr/>
          <p:nvPr/>
        </p:nvGrpSpPr>
        <p:grpSpPr>
          <a:xfrm>
            <a:off x="9592861" y="3712377"/>
            <a:ext cx="2062022" cy="2150807"/>
            <a:chOff x="1519237" y="1482279"/>
            <a:chExt cx="2472224" cy="12978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F4B9582-67AD-E878-BEE9-86E887C23A1E}"/>
                </a:ext>
              </a:extLst>
            </p:cNvPr>
            <p:cNvSpPr/>
            <p:nvPr/>
          </p:nvSpPr>
          <p:spPr>
            <a:xfrm>
              <a:off x="1519237" y="1482279"/>
              <a:ext cx="2472224" cy="12978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111 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김형철 </a:t>
              </a: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116 </a:t>
              </a:r>
              <a:r>
                <a:rPr lang="ko-KR" altLang="en-US" sz="1600" dirty="0" err="1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남수연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 </a:t>
              </a: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F396DB5-666A-FD03-194D-F775AA744676}"/>
                </a:ext>
              </a:extLst>
            </p:cNvPr>
            <p:cNvSpPr/>
            <p:nvPr/>
          </p:nvSpPr>
          <p:spPr>
            <a:xfrm>
              <a:off x="1519237" y="1482279"/>
              <a:ext cx="2472224" cy="442092"/>
            </a:xfrm>
            <a:prstGeom prst="rect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식당운영팀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645117D-AD9C-39A9-2F06-FA94DAF62988}"/>
              </a:ext>
            </a:extLst>
          </p:cNvPr>
          <p:cNvGrpSpPr/>
          <p:nvPr/>
        </p:nvGrpSpPr>
        <p:grpSpPr>
          <a:xfrm>
            <a:off x="6645233" y="3712376"/>
            <a:ext cx="2062022" cy="2150807"/>
            <a:chOff x="1519237" y="1482279"/>
            <a:chExt cx="2472224" cy="1297892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11D95FB-D611-FE41-A9A3-05CB34C1184A}"/>
                </a:ext>
              </a:extLst>
            </p:cNvPr>
            <p:cNvSpPr/>
            <p:nvPr/>
          </p:nvSpPr>
          <p:spPr>
            <a:xfrm>
              <a:off x="1519237" y="1482279"/>
              <a:ext cx="2472224" cy="129789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113 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김유진</a:t>
              </a: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114 </a:t>
              </a:r>
              <a:r>
                <a:rPr lang="ko-KR" altLang="en-US" sz="1600" dirty="0">
                  <a:solidFill>
                    <a:schemeClr val="tx1"/>
                  </a:solidFill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고대일 </a:t>
              </a:r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  <a:p>
              <a:pPr algn="ctr"/>
              <a:endPara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50A41DD-7575-5DEE-D422-283150D7D2DF}"/>
                </a:ext>
              </a:extLst>
            </p:cNvPr>
            <p:cNvSpPr/>
            <p:nvPr/>
          </p:nvSpPr>
          <p:spPr>
            <a:xfrm>
              <a:off x="1519237" y="1482279"/>
              <a:ext cx="2472224" cy="442092"/>
            </a:xfrm>
            <a:prstGeom prst="rect">
              <a:avLst/>
            </a:prstGeom>
            <a:solidFill>
              <a:srgbClr val="FF79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IT</a:t>
              </a:r>
              <a:r>
                <a:rPr lang="ko-KR" altLang="en-US" sz="1600" dirty="0">
                  <a:latin typeface="Segoe UI" panose="020B0502040204020203" pitchFamily="34" charset="0"/>
                  <a:ea typeface="Spoqa Han Sans Neo" panose="020B0500000000000000" pitchFamily="34" charset="-127"/>
                  <a:cs typeface="Segoe UI" panose="020B0502040204020203" pitchFamily="34" charset="0"/>
                </a:rPr>
                <a:t>팀</a:t>
              </a: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D927437-C2C0-DDF3-559A-2774F7598633}"/>
              </a:ext>
            </a:extLst>
          </p:cNvPr>
          <p:cNvCxnSpPr>
            <a:cxnSpLocks/>
          </p:cNvCxnSpPr>
          <p:nvPr/>
        </p:nvCxnSpPr>
        <p:spPr>
          <a:xfrm>
            <a:off x="1524000" y="2896305"/>
            <a:ext cx="9099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C8DACE0-BC1E-AAD5-718D-9B2088D5507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096000" y="2306371"/>
            <a:ext cx="0" cy="58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8CBBAD-2760-E0B3-0CB7-AA53E5D0186C}"/>
              </a:ext>
            </a:extLst>
          </p:cNvPr>
          <p:cNvCxnSpPr/>
          <p:nvPr/>
        </p:nvCxnSpPr>
        <p:spPr>
          <a:xfrm>
            <a:off x="1524000" y="2896305"/>
            <a:ext cx="0" cy="816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984A875-4089-B80E-9268-D88F0121405B}"/>
              </a:ext>
            </a:extLst>
          </p:cNvPr>
          <p:cNvCxnSpPr/>
          <p:nvPr/>
        </p:nvCxnSpPr>
        <p:spPr>
          <a:xfrm>
            <a:off x="4524214" y="2896305"/>
            <a:ext cx="0" cy="816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0EEC855-20D5-4EEE-5CE9-164FED20C3DA}"/>
              </a:ext>
            </a:extLst>
          </p:cNvPr>
          <p:cNvCxnSpPr/>
          <p:nvPr/>
        </p:nvCxnSpPr>
        <p:spPr>
          <a:xfrm>
            <a:off x="7676244" y="2896304"/>
            <a:ext cx="0" cy="816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8C259F56-44D6-CBFC-1C77-7F508F8C1778}"/>
              </a:ext>
            </a:extLst>
          </p:cNvPr>
          <p:cNvCxnSpPr/>
          <p:nvPr/>
        </p:nvCxnSpPr>
        <p:spPr>
          <a:xfrm>
            <a:off x="10623872" y="2896304"/>
            <a:ext cx="0" cy="816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AB001079-726C-863E-5189-C18AB0D214A5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egoe UI" panose="020B0502040204020203" pitchFamily="34" charset="0"/>
              <a:ea typeface="Spoqa Han Sans Neo" panose="020B0500000000000000" pitchFamily="34" charset="-127"/>
              <a:cs typeface="Segoe UI" panose="020B0502040204020203" pitchFamily="34" charset="0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F7622DC-C0D4-B846-E8B5-FEFAD3C98844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egoe UI" panose="020B0502040204020203" pitchFamily="34" charset="0"/>
              <a:ea typeface="Spoqa Han Sans Neo" panose="020B0500000000000000" pitchFamily="34" charset="-127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CFCB1-BC04-31C7-FA2F-B339B2F72736}"/>
              </a:ext>
            </a:extLst>
          </p:cNvPr>
          <p:cNvSpPr txBox="1"/>
          <p:nvPr/>
        </p:nvSpPr>
        <p:spPr>
          <a:xfrm>
            <a:off x="152400" y="167785"/>
            <a:ext cx="580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Part 4</a:t>
            </a:r>
            <a:endParaRPr lang="ko-KR" altLang="en-US" sz="1200" dirty="0">
              <a:latin typeface="Segoe UI" panose="020B0502040204020203" pitchFamily="34" charset="0"/>
              <a:ea typeface="Spoqa Han Sans Neo" panose="020B0500000000000000" pitchFamily="34" charset="-127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5DE6A-9D2C-A8F0-1B57-592FA86DF8A0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Segoe UI" panose="020B0502040204020203" pitchFamily="34" charset="0"/>
                <a:ea typeface="함초롬바탕" panose="02030604000101010101" pitchFamily="18" charset="-127"/>
                <a:cs typeface="Segoe UI" panose="020B0502040204020203" pitchFamily="34" charset="0"/>
              </a:rPr>
              <a:t>프로젝트 기능 및 주 내용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C726D2-7E5E-2AAE-8E6D-E8F36B8EF958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2666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B094BD-2CF9-41B6-E120-C1BF1984CF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5659" y="1188011"/>
            <a:ext cx="5669989" cy="4937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BBAF1-8A81-43F6-2523-3903EBC4540E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11528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B87D-0E79-1BE6-E568-CD2A0DB0FE5A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F7D44A-0E6A-ACEC-E390-32FB00F60AD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9" y="1188011"/>
            <a:ext cx="10844981" cy="5219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9B3EF3-66F2-3460-B869-ACA3F34A8F31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162768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B87D-0E79-1BE6-E568-CD2A0DB0FE5A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87F517-8FF7-5B33-6D3B-2E43D398D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8" y="937219"/>
            <a:ext cx="10897282" cy="52454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F79EC-133E-E76E-6672-78ACA821F2FD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1641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3CB87D-0E79-1BE6-E568-CD2A0DB0FE5A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A80FEE-FE10-36E7-EE9C-F9C9DE01B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43" y="1188011"/>
            <a:ext cx="10381022" cy="54794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2E8C5-5B8F-65B1-1024-2998E77E3B9C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247129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4C91D9-3259-2A87-57F2-9D999A466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41" y="921834"/>
            <a:ext cx="9304826" cy="5863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34E076-DD47-0329-301D-4723DF8F3280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21904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A773A-FA09-C748-99DF-AB7065A6A311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D24C0-FFE4-6A60-68FC-D360BF4C5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111345"/>
            <a:ext cx="10485120" cy="55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8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245EF5-A6E6-951D-61A5-BD2FAAA6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81" y="1074108"/>
            <a:ext cx="10157837" cy="5739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C8CCA43-8722-6671-4A81-4B1A2C2AD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06" y="1039923"/>
            <a:ext cx="8405588" cy="47781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36E9B7-2C91-592C-1F10-98266C915FAA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157650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48591" y="2853813"/>
            <a:ext cx="122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596841" y="3423422"/>
            <a:ext cx="36343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개요</a:t>
            </a:r>
            <a:endParaRPr lang="en-US" altLang="ko-KR" sz="4400" b="1" dirty="0">
              <a:solidFill>
                <a:srgbClr val="FF7979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978F58-E8A0-4595-8CAE-4FF25F93D0A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F803B-C7A3-9A69-15BF-C81F5F1970EA}"/>
              </a:ext>
            </a:extLst>
          </p:cNvPr>
          <p:cNvSpPr txBox="1"/>
          <p:nvPr/>
        </p:nvSpPr>
        <p:spPr>
          <a:xfrm>
            <a:off x="1805505" y="2982525"/>
            <a:ext cx="501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300" dirty="0">
                <a:solidFill>
                  <a:srgbClr val="FF7979"/>
                </a:solidFill>
                <a:latin typeface="Segoe UI" panose="020B0502040204020203" pitchFamily="34" charset="0"/>
                <a:ea typeface="함초롬바탕" panose="02030604000101010101" pitchFamily="18" charset="-127"/>
                <a:cs typeface="Segoe UI" panose="020B0502040204020203" pitchFamily="34" charset="0"/>
              </a:rPr>
              <a:t>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37587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E432F8-450F-363A-B813-CF3A924F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09" y="936237"/>
            <a:ext cx="10007290" cy="56989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684235-F115-97AA-ADE1-EF4A6C4D5C3C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157278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161DE4-162B-3995-7091-AE9AAAA72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96" y="1041723"/>
            <a:ext cx="6556115" cy="55250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6054BF-5019-53E4-0BDC-B770D8C35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78" y="2072522"/>
            <a:ext cx="9350550" cy="271295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F0FFDBB-F21E-61E9-E809-D1A5DFC1C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60" y="969690"/>
            <a:ext cx="7650586" cy="5583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26E179-A6C4-7632-D25E-238757111A5E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11797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BF3D0C-B288-24F9-11F4-2D9E0B49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76" y="889449"/>
            <a:ext cx="8584556" cy="55783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967184-CAD0-6B85-00C9-65D84BA44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47" y="1175662"/>
            <a:ext cx="8931414" cy="4930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6A045A-D301-0170-3393-1A31214BB0C2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14175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EE41CB-A7C5-5C63-55B1-0B1E9A0C0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77" y="1041723"/>
            <a:ext cx="11598645" cy="5692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425966-CF41-7961-4761-6E1402E7BD87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34994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78E63E-FAF0-71F1-8615-3706EBD5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4" y="1089173"/>
            <a:ext cx="10973751" cy="56164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4962C1-7850-3468-611D-6CA1835001BA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22272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0C5068-8FF0-E20D-D9C4-B01E7130E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52" y="1067996"/>
            <a:ext cx="11027096" cy="56773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32A821-E8F8-364D-24BF-290C1F812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53" y="2297332"/>
            <a:ext cx="4892093" cy="34926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E83BB-9932-6183-8A25-76AC3D76B95F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85164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B94605-8919-4F95-9A19-699A4DC2A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01" y="1567801"/>
            <a:ext cx="8039797" cy="45876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8D2899-FA2C-007E-06A4-704835A69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77" y="1424766"/>
            <a:ext cx="8687553" cy="40084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FD9003-98E8-CB4A-EE12-5F1B72979135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253711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49BD66-B513-A4D7-A08C-4B5907B8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35" y="1410484"/>
            <a:ext cx="10120237" cy="4587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6F822F-1BCE-C258-ACF1-D6122C87FC9C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51325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DFEB80-E3A3-53F8-8FAB-B6AB83E7C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8" y="1150763"/>
            <a:ext cx="10937064" cy="5402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9E000B-4AE9-BB5D-F474-167112C7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479" y="1156938"/>
            <a:ext cx="8506206" cy="56623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D48273-58E3-AF07-188B-F68FAC76CDC0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19540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4DE6AE8-6FBA-0B54-5CA4-4CC8F76DFBA9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8E134449-F661-E1E0-5D22-3E6E82BFEB58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FC8ABA-D82A-AA19-C511-44BA305B9B6C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4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68B0D5-DFDC-4623-65A1-A038D5020E72}"/>
              </a:ext>
            </a:extLst>
          </p:cNvPr>
          <p:cNvSpPr txBox="1"/>
          <p:nvPr/>
        </p:nvSpPr>
        <p:spPr>
          <a:xfrm>
            <a:off x="857830" y="304674"/>
            <a:ext cx="46973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기능 및 주 내용 </a:t>
            </a:r>
          </a:p>
        </p:txBody>
      </p:sp>
      <p:pic>
        <p:nvPicPr>
          <p:cNvPr id="2" name="2023-09-17 16-34-55">
            <a:hlinkClick r:id="" action="ppaction://media"/>
            <a:extLst>
              <a:ext uri="{FF2B5EF4-FFF2-40B4-BE49-F238E27FC236}">
                <a16:creationId xmlns:a16="http://schemas.microsoft.com/office/drawing/2014/main" id="{4C16B160-FF8A-877A-BC0B-996556FE7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1834" y="921834"/>
            <a:ext cx="10337074" cy="58146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637FD-1A35-4C34-434F-94689CC69526}"/>
              </a:ext>
            </a:extLst>
          </p:cNvPr>
          <p:cNvSpPr txBox="1"/>
          <p:nvPr/>
        </p:nvSpPr>
        <p:spPr>
          <a:xfrm>
            <a:off x="4865740" y="603236"/>
            <a:ext cx="27898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Key Contents &amp; Features</a:t>
            </a:r>
          </a:p>
        </p:txBody>
      </p:sp>
    </p:spTree>
    <p:extLst>
      <p:ext uri="{BB962C8B-B14F-4D97-AF65-F5344CB8AC3E}">
        <p14:creationId xmlns:p14="http://schemas.microsoft.com/office/powerpoint/2010/main" val="21490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1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83E88-2C21-179B-6A24-DE56C35E6323}"/>
              </a:ext>
            </a:extLst>
          </p:cNvPr>
          <p:cNvSpPr txBox="1"/>
          <p:nvPr/>
        </p:nvSpPr>
        <p:spPr>
          <a:xfrm>
            <a:off x="3191871" y="477046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Overview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FED09-5268-838F-84B1-0C5F95963433}"/>
              </a:ext>
            </a:extLst>
          </p:cNvPr>
          <p:cNvGrpSpPr/>
          <p:nvPr/>
        </p:nvGrpSpPr>
        <p:grpSpPr>
          <a:xfrm>
            <a:off x="3760997" y="1113262"/>
            <a:ext cx="4670005" cy="821701"/>
            <a:chOff x="472344" y="1368129"/>
            <a:chExt cx="5431652" cy="955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92BE55-5F04-4595-9CF8-9E0AACB9CD45}"/>
                </a:ext>
              </a:extLst>
            </p:cNvPr>
            <p:cNvSpPr txBox="1"/>
            <p:nvPr/>
          </p:nvSpPr>
          <p:spPr>
            <a:xfrm>
              <a:off x="1693988" y="1368129"/>
              <a:ext cx="2872408" cy="894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팀원소개</a:t>
              </a:r>
              <a:endParaRPr lang="ko-KR" altLang="en-US" sz="72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0FB0B1-45FD-8C41-B225-CE44B27EC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2344" y="2323844"/>
              <a:ext cx="5431652" cy="0"/>
            </a:xfrm>
            <a:prstGeom prst="line">
              <a:avLst/>
            </a:prstGeom>
            <a:ln>
              <a:solidFill>
                <a:srgbClr val="FF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3DE2BB-A705-9A91-F419-39FEFC0FA70F}"/>
              </a:ext>
            </a:extLst>
          </p:cNvPr>
          <p:cNvCxnSpPr>
            <a:cxnSpLocks/>
          </p:cNvCxnSpPr>
          <p:nvPr/>
        </p:nvCxnSpPr>
        <p:spPr>
          <a:xfrm>
            <a:off x="894622" y="5221515"/>
            <a:ext cx="10008704" cy="0"/>
          </a:xfrm>
          <a:prstGeom prst="line">
            <a:avLst/>
          </a:prstGeom>
          <a:ln w="1270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84F02FC-AF19-1245-B43B-288248FDD40C}"/>
              </a:ext>
            </a:extLst>
          </p:cNvPr>
          <p:cNvGrpSpPr/>
          <p:nvPr/>
        </p:nvGrpSpPr>
        <p:grpSpPr>
          <a:xfrm>
            <a:off x="1277649" y="5221515"/>
            <a:ext cx="9466317" cy="523223"/>
            <a:chOff x="664348" y="5395286"/>
            <a:chExt cx="9466317" cy="52322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ED9B8A-895C-6A2F-3C8C-F84917EC4E88}"/>
                </a:ext>
              </a:extLst>
            </p:cNvPr>
            <p:cNvSpPr txBox="1"/>
            <p:nvPr/>
          </p:nvSpPr>
          <p:spPr>
            <a:xfrm>
              <a:off x="664348" y="5395286"/>
              <a:ext cx="1318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300" dirty="0" err="1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강소은</a:t>
              </a:r>
              <a:endParaRPr lang="ko-KR" altLang="en-US" sz="28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32A60F1-F832-5AE2-699D-254765A217F4}"/>
                </a:ext>
              </a:extLst>
            </p:cNvPr>
            <p:cNvSpPr txBox="1"/>
            <p:nvPr/>
          </p:nvSpPr>
          <p:spPr>
            <a:xfrm>
              <a:off x="3380174" y="5395289"/>
              <a:ext cx="1318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300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김유진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411F70-C835-C47F-3463-EC4094FD0963}"/>
                </a:ext>
              </a:extLst>
            </p:cNvPr>
            <p:cNvSpPr txBox="1"/>
            <p:nvPr/>
          </p:nvSpPr>
          <p:spPr>
            <a:xfrm>
              <a:off x="6096000" y="5395288"/>
              <a:ext cx="1318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300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김형철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701B7D-A3A1-D633-6AB3-BBEAB19A8B57}"/>
                </a:ext>
              </a:extLst>
            </p:cNvPr>
            <p:cNvSpPr txBox="1"/>
            <p:nvPr/>
          </p:nvSpPr>
          <p:spPr>
            <a:xfrm>
              <a:off x="8811826" y="5395287"/>
              <a:ext cx="1318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spc="-300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이하영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3DCE164-9954-125B-4923-D211B318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634" y="2516054"/>
            <a:ext cx="2260892" cy="223276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C44D563-141E-7CF4-FA4F-0A5483D3AC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7377" y="2445037"/>
            <a:ext cx="1774337" cy="223276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8BEB34E-17EF-C967-B5FD-4387752977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79" y="2198985"/>
            <a:ext cx="2055068" cy="272486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FFF8647-9DD6-F3DC-0E9F-1712834BC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634" y="2445037"/>
            <a:ext cx="2346519" cy="23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2E4185-D965-4D1B-B5F6-DB74EE7BC549}"/>
              </a:ext>
            </a:extLst>
          </p:cNvPr>
          <p:cNvSpPr txBox="1"/>
          <p:nvPr/>
        </p:nvSpPr>
        <p:spPr>
          <a:xfrm>
            <a:off x="4727676" y="2782669"/>
            <a:ext cx="2736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THANK YOU</a:t>
            </a:r>
            <a:endParaRPr lang="ko-KR" altLang="en-US" sz="3600" dirty="0">
              <a:solidFill>
                <a:srgbClr val="FF7979"/>
              </a:solidFill>
              <a:latin typeface="Segoe UI" panose="020B0502040204020203" pitchFamily="34" charset="0"/>
              <a:ea typeface="Spoqa Han Sans Neo" panose="020B0500000000000000" pitchFamily="34" charset="-127"/>
              <a:cs typeface="Segoe UI" panose="020B0502040204020203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74884D6-118E-4ECB-BF56-83DF81DF0D6F}"/>
              </a:ext>
            </a:extLst>
          </p:cNvPr>
          <p:cNvCxnSpPr/>
          <p:nvPr/>
        </p:nvCxnSpPr>
        <p:spPr>
          <a:xfrm>
            <a:off x="5543550" y="3500275"/>
            <a:ext cx="1104900" cy="0"/>
          </a:xfrm>
          <a:prstGeom prst="line">
            <a:avLst/>
          </a:prstGeom>
          <a:ln w="76200"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1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FED09-5268-838F-84B1-0C5F95963433}"/>
              </a:ext>
            </a:extLst>
          </p:cNvPr>
          <p:cNvGrpSpPr/>
          <p:nvPr/>
        </p:nvGrpSpPr>
        <p:grpSpPr>
          <a:xfrm>
            <a:off x="1182918" y="1390882"/>
            <a:ext cx="3339558" cy="587605"/>
            <a:chOff x="472344" y="1368129"/>
            <a:chExt cx="5431652" cy="955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92BE55-5F04-4595-9CF8-9E0AACB9CD45}"/>
                </a:ext>
              </a:extLst>
            </p:cNvPr>
            <p:cNvSpPr txBox="1"/>
            <p:nvPr/>
          </p:nvSpPr>
          <p:spPr>
            <a:xfrm>
              <a:off x="1693987" y="1368129"/>
              <a:ext cx="2872408" cy="951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팀원소개</a:t>
              </a:r>
              <a:endParaRPr lang="ko-KR" altLang="en-US" sz="5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0FB0B1-45FD-8C41-B225-CE44B27EC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2344" y="2323844"/>
              <a:ext cx="5431652" cy="0"/>
            </a:xfrm>
            <a:prstGeom prst="line">
              <a:avLst/>
            </a:prstGeom>
            <a:ln>
              <a:solidFill>
                <a:srgbClr val="FF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3DCE164-9954-125B-4923-D211B318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51" y="2474543"/>
            <a:ext cx="2260892" cy="22327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02B69E-F457-EA35-BBCC-75CFC6ABE848}"/>
              </a:ext>
            </a:extLst>
          </p:cNvPr>
          <p:cNvSpPr txBox="1"/>
          <p:nvPr/>
        </p:nvSpPr>
        <p:spPr>
          <a:xfrm>
            <a:off x="5552880" y="2027458"/>
            <a:ext cx="5951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아키텍쳐</a:t>
            </a: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· ERD </a:t>
            </a: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작성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홈페이지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전자결재 시스템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회의실 예약 시스템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E5BAA-0722-A131-0E64-1B70BC004B0A}"/>
              </a:ext>
            </a:extLst>
          </p:cNvPr>
          <p:cNvSpPr txBox="1"/>
          <p:nvPr/>
        </p:nvSpPr>
        <p:spPr>
          <a:xfrm>
            <a:off x="2157629" y="4812836"/>
            <a:ext cx="1318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 err="1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강소은</a:t>
            </a:r>
            <a:endParaRPr lang="ko-KR" altLang="en-US" sz="2800" b="1" spc="-300" dirty="0">
              <a:solidFill>
                <a:srgbClr val="FF7979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7661D-20AC-8BC3-B885-FB476691F653}"/>
              </a:ext>
            </a:extLst>
          </p:cNvPr>
          <p:cNvSpPr txBox="1"/>
          <p:nvPr/>
        </p:nvSpPr>
        <p:spPr>
          <a:xfrm>
            <a:off x="3191871" y="477046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400048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1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FED09-5268-838F-84B1-0C5F95963433}"/>
              </a:ext>
            </a:extLst>
          </p:cNvPr>
          <p:cNvGrpSpPr/>
          <p:nvPr/>
        </p:nvGrpSpPr>
        <p:grpSpPr>
          <a:xfrm>
            <a:off x="1182918" y="1390882"/>
            <a:ext cx="3339558" cy="587605"/>
            <a:chOff x="472344" y="1368129"/>
            <a:chExt cx="5431652" cy="955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92BE55-5F04-4595-9CF8-9E0AACB9CD45}"/>
                </a:ext>
              </a:extLst>
            </p:cNvPr>
            <p:cNvSpPr txBox="1"/>
            <p:nvPr/>
          </p:nvSpPr>
          <p:spPr>
            <a:xfrm>
              <a:off x="1693987" y="1368129"/>
              <a:ext cx="2872408" cy="951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팀원소개</a:t>
              </a:r>
              <a:endParaRPr lang="ko-KR" altLang="en-US" sz="5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0FB0B1-45FD-8C41-B225-CE44B27EC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2344" y="2323844"/>
              <a:ext cx="5431652" cy="0"/>
            </a:xfrm>
            <a:prstGeom prst="line">
              <a:avLst/>
            </a:prstGeom>
            <a:ln>
              <a:solidFill>
                <a:srgbClr val="FF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A02B69E-F457-EA35-BBCC-75CFC6ABE848}"/>
              </a:ext>
            </a:extLst>
          </p:cNvPr>
          <p:cNvSpPr txBox="1"/>
          <p:nvPr/>
        </p:nvSpPr>
        <p:spPr>
          <a:xfrm>
            <a:off x="5552880" y="2027458"/>
            <a:ext cx="59515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전체공지 게시판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대나무 숲</a:t>
            </a:r>
            <a:r>
              <a:rPr lang="en-US" altLang="ko-KR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익명</a:t>
            </a:r>
            <a:r>
              <a:rPr lang="en-US" altLang="ko-KR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게시판 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전자결재 시스템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사내일정 디자인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E5BAA-0722-A131-0E64-1B70BC004B0A}"/>
              </a:ext>
            </a:extLst>
          </p:cNvPr>
          <p:cNvSpPr txBox="1"/>
          <p:nvPr/>
        </p:nvSpPr>
        <p:spPr>
          <a:xfrm>
            <a:off x="2157629" y="4812836"/>
            <a:ext cx="1318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김유진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2D78BA-662B-735B-613B-566563F2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51" y="2477090"/>
            <a:ext cx="2260892" cy="2232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2EB58A-1C58-AB7C-0EA1-A8D17BFE2464}"/>
              </a:ext>
            </a:extLst>
          </p:cNvPr>
          <p:cNvSpPr txBox="1"/>
          <p:nvPr/>
        </p:nvSpPr>
        <p:spPr>
          <a:xfrm>
            <a:off x="3191871" y="477046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9201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1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83E88-2C21-179B-6A24-DE56C35E6323}"/>
              </a:ext>
            </a:extLst>
          </p:cNvPr>
          <p:cNvSpPr txBox="1"/>
          <p:nvPr/>
        </p:nvSpPr>
        <p:spPr>
          <a:xfrm>
            <a:off x="3191871" y="477046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Overview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FED09-5268-838F-84B1-0C5F95963433}"/>
              </a:ext>
            </a:extLst>
          </p:cNvPr>
          <p:cNvGrpSpPr/>
          <p:nvPr/>
        </p:nvGrpSpPr>
        <p:grpSpPr>
          <a:xfrm>
            <a:off x="1182918" y="1390882"/>
            <a:ext cx="3339558" cy="587605"/>
            <a:chOff x="472344" y="1368129"/>
            <a:chExt cx="5431652" cy="955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92BE55-5F04-4595-9CF8-9E0AACB9CD45}"/>
                </a:ext>
              </a:extLst>
            </p:cNvPr>
            <p:cNvSpPr txBox="1"/>
            <p:nvPr/>
          </p:nvSpPr>
          <p:spPr>
            <a:xfrm>
              <a:off x="1693987" y="1368129"/>
              <a:ext cx="2872408" cy="951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팀원소개</a:t>
              </a:r>
              <a:endParaRPr lang="ko-KR" altLang="en-US" sz="5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0FB0B1-45FD-8C41-B225-CE44B27EC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2344" y="2323844"/>
              <a:ext cx="5431652" cy="0"/>
            </a:xfrm>
            <a:prstGeom prst="line">
              <a:avLst/>
            </a:prstGeom>
            <a:ln>
              <a:solidFill>
                <a:srgbClr val="FF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BE5BAA-0722-A131-0E64-1B70BC004B0A}"/>
              </a:ext>
            </a:extLst>
          </p:cNvPr>
          <p:cNvSpPr txBox="1"/>
          <p:nvPr/>
        </p:nvSpPr>
        <p:spPr>
          <a:xfrm>
            <a:off x="2157629" y="4812836"/>
            <a:ext cx="1318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김형철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46A76C-C0AC-BF5A-DA78-C1FC9C6C08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14" y="2066566"/>
            <a:ext cx="2055068" cy="2724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E9FA25-3359-EC88-83E0-C8F22AB9E87F}"/>
              </a:ext>
            </a:extLst>
          </p:cNvPr>
          <p:cNvSpPr txBox="1"/>
          <p:nvPr/>
        </p:nvSpPr>
        <p:spPr>
          <a:xfrm>
            <a:off x="5552880" y="2027458"/>
            <a:ext cx="59515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시스템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홈페이지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출석관리 시스템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식단표 게시판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정보 </a:t>
            </a:r>
            <a:r>
              <a:rPr lang="en-US" altLang="ko-KR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 페이지 </a:t>
            </a:r>
            <a:r>
              <a:rPr lang="en-US" altLang="ko-KR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just"/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27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1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7AFED09-5268-838F-84B1-0C5F95963433}"/>
              </a:ext>
            </a:extLst>
          </p:cNvPr>
          <p:cNvGrpSpPr/>
          <p:nvPr/>
        </p:nvGrpSpPr>
        <p:grpSpPr>
          <a:xfrm>
            <a:off x="1182918" y="1390882"/>
            <a:ext cx="3339558" cy="587605"/>
            <a:chOff x="472344" y="1368129"/>
            <a:chExt cx="5431652" cy="9557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92BE55-5F04-4595-9CF8-9E0AACB9CD45}"/>
                </a:ext>
              </a:extLst>
            </p:cNvPr>
            <p:cNvSpPr txBox="1"/>
            <p:nvPr/>
          </p:nvSpPr>
          <p:spPr>
            <a:xfrm>
              <a:off x="1693987" y="1368129"/>
              <a:ext cx="2872408" cy="951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rgbClr val="FF7979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  <a:cs typeface="함초롬바탕" panose="02030604000101010101" pitchFamily="18" charset="-127"/>
                </a:rPr>
                <a:t>팀원소개</a:t>
              </a:r>
              <a:endParaRPr lang="ko-KR" altLang="en-US" sz="5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0FB0B1-45FD-8C41-B225-CE44B27ECC61}"/>
                </a:ext>
              </a:extLst>
            </p:cNvPr>
            <p:cNvCxnSpPr>
              <a:cxnSpLocks/>
            </p:cNvCxnSpPr>
            <p:nvPr/>
          </p:nvCxnSpPr>
          <p:spPr>
            <a:xfrm>
              <a:off x="472344" y="2323844"/>
              <a:ext cx="5431652" cy="0"/>
            </a:xfrm>
            <a:prstGeom prst="line">
              <a:avLst/>
            </a:prstGeom>
            <a:ln>
              <a:solidFill>
                <a:srgbClr val="FF79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CBE5BAA-0722-A131-0E64-1B70BC004B0A}"/>
              </a:ext>
            </a:extLst>
          </p:cNvPr>
          <p:cNvSpPr txBox="1"/>
          <p:nvPr/>
        </p:nvSpPr>
        <p:spPr>
          <a:xfrm>
            <a:off x="2157629" y="4812836"/>
            <a:ext cx="1318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이하영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565357-2292-F95C-A3D8-AD2813C31A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5528" y="2388818"/>
            <a:ext cx="1774337" cy="223276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3F09C1-B46E-304A-25BD-094F91A84968}"/>
              </a:ext>
            </a:extLst>
          </p:cNvPr>
          <p:cNvSpPr txBox="1"/>
          <p:nvPr/>
        </p:nvSpPr>
        <p:spPr>
          <a:xfrm>
            <a:off x="5552880" y="2027458"/>
            <a:ext cx="59515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사내일정 시스템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홈페이지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전자결재 시스템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식단표 게시판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버그 수정  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just"/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CSS</a:t>
            </a:r>
            <a:r>
              <a:rPr lang="ko-KR" altLang="en-US" sz="2400" b="1" dirty="0">
                <a:solidFill>
                  <a:srgbClr val="FF797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총괄</a:t>
            </a:r>
            <a:endParaRPr lang="en-US" altLang="ko-KR" sz="2400" b="1" dirty="0">
              <a:solidFill>
                <a:srgbClr val="FF797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F120-F796-85B8-BDBB-41C592D58002}"/>
              </a:ext>
            </a:extLst>
          </p:cNvPr>
          <p:cNvSpPr txBox="1"/>
          <p:nvPr/>
        </p:nvSpPr>
        <p:spPr>
          <a:xfrm>
            <a:off x="3191871" y="477046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43788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solidFill>
            <a:srgbClr val="DC9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rgbClr val="FF79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poqa Han Sans Neo" panose="020B0500000000000000" pitchFamily="34" charset="-127"/>
                <a:ea typeface="Spoqa Han Sans Neo" panose="020B0500000000000000" pitchFamily="34" charset="-127"/>
              </a:rPr>
              <a:t>Part 1</a:t>
            </a:r>
            <a:endParaRPr lang="ko-KR" altLang="en-US" sz="1200" dirty="0"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857831" y="304674"/>
            <a:ext cx="256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pc="-300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67467-03E1-9E2C-A344-7C026112D6B9}"/>
              </a:ext>
            </a:extLst>
          </p:cNvPr>
          <p:cNvSpPr txBox="1"/>
          <p:nvPr/>
        </p:nvSpPr>
        <p:spPr>
          <a:xfrm>
            <a:off x="537117" y="1876375"/>
            <a:ext cx="4423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rgbClr val="FF797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사내 홈페이지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0398A-8010-C053-1BAB-6D4616C0D501}"/>
              </a:ext>
            </a:extLst>
          </p:cNvPr>
          <p:cNvSpPr txBox="1"/>
          <p:nvPr/>
        </p:nvSpPr>
        <p:spPr>
          <a:xfrm>
            <a:off x="616677" y="3233057"/>
            <a:ext cx="5361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7979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기업 내 인트라넷에서 사용되는 웹서비스</a:t>
            </a:r>
            <a:endParaRPr lang="en-US" altLang="ko-KR" sz="2000" b="1" dirty="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algn="just"/>
            <a:endParaRPr lang="en-US" altLang="ko-KR" sz="2000" b="1" dirty="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7979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내부 커뮤니케이션</a:t>
            </a:r>
            <a:endParaRPr lang="en-US" altLang="ko-KR" sz="2000" b="1" dirty="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7979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정보 공유 및 문서 관리</a:t>
            </a:r>
            <a:endParaRPr lang="en-US" altLang="ko-KR" sz="2000" b="1" dirty="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FF7979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협업 도구</a:t>
            </a:r>
            <a:endParaRPr lang="en-US" altLang="ko-KR" sz="2000" b="1" dirty="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  <a:p>
            <a:pPr algn="just"/>
            <a:r>
              <a:rPr lang="ko-KR" altLang="en-US" sz="2000" b="1" dirty="0">
                <a:solidFill>
                  <a:srgbClr val="FF7979"/>
                </a:solidFill>
                <a:latin typeface="Spoqa Han Sans Neo" panose="020B0500000000000000" pitchFamily="34" charset="-127"/>
                <a:ea typeface="Spoqa Han Sans Neo" panose="020B0500000000000000" pitchFamily="34" charset="-127"/>
              </a:rPr>
              <a:t> </a:t>
            </a:r>
            <a:endParaRPr lang="en-US" altLang="ko-KR" sz="2000" b="1" dirty="0">
              <a:solidFill>
                <a:srgbClr val="FF7979"/>
              </a:solidFill>
              <a:latin typeface="Spoqa Han Sans Neo" panose="020B0500000000000000" pitchFamily="34" charset="-127"/>
              <a:ea typeface="Spoqa Han Sans Neo" panose="020B0500000000000000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B77F6F6-4968-0A52-6581-32E80CD8CDD0}"/>
              </a:ext>
            </a:extLst>
          </p:cNvPr>
          <p:cNvCxnSpPr>
            <a:cxnSpLocks/>
          </p:cNvCxnSpPr>
          <p:nvPr/>
        </p:nvCxnSpPr>
        <p:spPr>
          <a:xfrm>
            <a:off x="546361" y="2799705"/>
            <a:ext cx="5431652" cy="0"/>
          </a:xfrm>
          <a:prstGeom prst="line">
            <a:avLst/>
          </a:prstGeom>
          <a:ln>
            <a:solidFill>
              <a:srgbClr val="FF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C71D624-109D-C699-76CF-6E9F543DB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410" y="15240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295A41-1E3E-664E-3D67-7415E54172CA}"/>
              </a:ext>
            </a:extLst>
          </p:cNvPr>
          <p:cNvSpPr txBox="1"/>
          <p:nvPr/>
        </p:nvSpPr>
        <p:spPr>
          <a:xfrm>
            <a:off x="3191871" y="477046"/>
            <a:ext cx="2178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7979"/>
                </a:solidFill>
                <a:latin typeface="Segoe UI" panose="020B0502040204020203" pitchFamily="34" charset="0"/>
                <a:ea typeface="Spoqa Han Sans Neo" panose="020B0500000000000000" pitchFamily="34" charset="-127"/>
                <a:cs typeface="Segoe UI" panose="020B0502040204020203" pitchFamily="34" charset="0"/>
              </a:rPr>
              <a:t>Project Overview </a:t>
            </a:r>
          </a:p>
        </p:txBody>
      </p:sp>
    </p:spTree>
    <p:extLst>
      <p:ext uri="{BB962C8B-B14F-4D97-AF65-F5344CB8AC3E}">
        <p14:creationId xmlns:p14="http://schemas.microsoft.com/office/powerpoint/2010/main" val="74374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4101</TotalTime>
  <Words>931</Words>
  <Application>Microsoft Office PowerPoint</Application>
  <PresentationFormat>와이드스크린</PresentationFormat>
  <Paragraphs>337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Pretendard</vt:lpstr>
      <vt:lpstr>Pretendard ExtraBold</vt:lpstr>
      <vt:lpstr>Spoqa Han Sans Neo</vt:lpstr>
      <vt:lpstr>나눔고딕</vt:lpstr>
      <vt:lpstr>함초롬바탕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형철 김</cp:lastModifiedBy>
  <cp:revision>464</cp:revision>
  <dcterms:created xsi:type="dcterms:W3CDTF">2021-12-28T06:54:01Z</dcterms:created>
  <dcterms:modified xsi:type="dcterms:W3CDTF">2023-09-18T01:26:04Z</dcterms:modified>
</cp:coreProperties>
</file>